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Lst>
  <p:sldSz cx="9753600" cy="7315200"/>
  <p:notesSz cx="6858000" cy="9144000"/>
  <p:embeddedFontLst>
    <p:embeddedFont>
      <p:font typeface="Libre Baskerville" charset="1" panose="02000000000000000000"/>
      <p:regular r:id="rId6"/>
    </p:embeddedFont>
    <p:embeddedFont>
      <p:font typeface="Libre Baskerville Bold" charset="1" panose="02000000000000000000"/>
      <p:regular r:id="rId7"/>
    </p:embeddedFont>
    <p:embeddedFont>
      <p:font typeface="Libre Baskerville Italics" charset="1" panose="02000000000000000000"/>
      <p:regular r:id="rId8"/>
    </p:embeddedFont>
    <p:embeddedFont>
      <p:font typeface="Arimo" charset="1" panose="020B0604020202020204"/>
      <p:regular r:id="rId9"/>
    </p:embeddedFont>
    <p:embeddedFont>
      <p:font typeface="Arimo Bold" charset="1" panose="020B0704020202020204"/>
      <p:regular r:id="rId10"/>
    </p:embeddedFont>
    <p:embeddedFont>
      <p:font typeface="Arimo Italics" charset="1" panose="020B0604020202090204"/>
      <p:regular r:id="rId11"/>
    </p:embeddedFont>
    <p:embeddedFont>
      <p:font typeface="Arimo Bold Italics" charset="1" panose="020B0704020202090204"/>
      <p:regular r:id="rId12"/>
    </p:embeddedFont>
    <p:embeddedFont>
      <p:font typeface="Open Sans Extra Bold" charset="1" panose="020B0906030804020204"/>
      <p:regular r:id="rId13"/>
    </p:embeddedFont>
    <p:embeddedFont>
      <p:font typeface="Open Sans Extra Bold Italics" charset="1" panose="020B0906030804020204"/>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slides/slide1.xml" Type="http://schemas.openxmlformats.org/officeDocument/2006/relationships/slide"/><Relationship Id="rId16" Target="slides/slide2.xml" Type="http://schemas.openxmlformats.org/officeDocument/2006/relationships/slide"/><Relationship Id="rId17" Target="slides/slide3.xml" Type="http://schemas.openxmlformats.org/officeDocument/2006/relationships/slide"/><Relationship Id="rId18" Target="slides/slide4.xml" Type="http://schemas.openxmlformats.org/officeDocument/2006/relationships/slide"/><Relationship Id="rId19" Target="slides/slide5.xml" Type="http://schemas.openxmlformats.org/officeDocument/2006/relationships/slide"/><Relationship Id="rId2" Target="presProps.xml" Type="http://schemas.openxmlformats.org/officeDocument/2006/relationships/presProps"/><Relationship Id="rId20" Target="slides/slide6.xml" Type="http://schemas.openxmlformats.org/officeDocument/2006/relationships/slide"/><Relationship Id="rId21" Target="slides/slide7.xml" Type="http://schemas.openxmlformats.org/officeDocument/2006/relationships/slide"/><Relationship Id="rId22" Target="slides/slide8.xml" Type="http://schemas.openxmlformats.org/officeDocument/2006/relationships/slide"/><Relationship Id="rId23" Target="slides/slide9.xml" Type="http://schemas.openxmlformats.org/officeDocument/2006/relationships/slide"/><Relationship Id="rId24" Target="slides/slide10.xml" Type="http://schemas.openxmlformats.org/officeDocument/2006/relationships/slide"/><Relationship Id="rId25" Target="slides/slide11.xml" Type="http://schemas.openxmlformats.org/officeDocument/2006/relationships/slide"/><Relationship Id="rId26" Target="slides/slide12.xml" Type="http://schemas.openxmlformats.org/officeDocument/2006/relationships/slide"/><Relationship Id="rId27" Target="slides/slide13.xml" Type="http://schemas.openxmlformats.org/officeDocument/2006/relationships/slide"/><Relationship Id="rId28" Target="slides/slide14.xml" Type="http://schemas.openxmlformats.org/officeDocument/2006/relationships/slide"/><Relationship Id="rId29" Target="slides/slide15.xml" Type="http://schemas.openxmlformats.org/officeDocument/2006/relationships/slide"/><Relationship Id="rId3" Target="viewProps.xml" Type="http://schemas.openxmlformats.org/officeDocument/2006/relationships/viewProps"/><Relationship Id="rId30" Target="slides/slide16.xml" Type="http://schemas.openxmlformats.org/officeDocument/2006/relationships/slide"/><Relationship Id="rId31" Target="slides/slide17.xml" Type="http://schemas.openxmlformats.org/officeDocument/2006/relationships/slide"/><Relationship Id="rId32" Target="slides/slide18.xml" Type="http://schemas.openxmlformats.org/officeDocument/2006/relationships/slide"/><Relationship Id="rId33" Target="slides/slide19.xml" Type="http://schemas.openxmlformats.org/officeDocument/2006/relationships/slide"/><Relationship Id="rId34" Target="slides/slide20.xml" Type="http://schemas.openxmlformats.org/officeDocument/2006/relationships/slide"/><Relationship Id="rId35" Target="slides/slide21.xml" Type="http://schemas.openxmlformats.org/officeDocument/2006/relationships/slide"/><Relationship Id="rId36" Target="slides/slide22.xml" Type="http://schemas.openxmlformats.org/officeDocument/2006/relationships/slide"/><Relationship Id="rId37" Target="slides/slide23.xml" Type="http://schemas.openxmlformats.org/officeDocument/2006/relationships/slide"/><Relationship Id="rId38" Target="slides/slide24.xml" Type="http://schemas.openxmlformats.org/officeDocument/2006/relationships/slide"/><Relationship Id="rId39" Target="slides/slide25.xml" Type="http://schemas.openxmlformats.org/officeDocument/2006/relationships/slide"/><Relationship Id="rId4" Target="theme/theme1.xml" Type="http://schemas.openxmlformats.org/officeDocument/2006/relationships/theme"/><Relationship Id="rId40" Target="slides/slide26.xml" Type="http://schemas.openxmlformats.org/officeDocument/2006/relationships/slide"/><Relationship Id="rId41" Target="slides/slide27.xml" Type="http://schemas.openxmlformats.org/officeDocument/2006/relationships/slide"/><Relationship Id="rId42" Target="slides/slide28.xml" Type="http://schemas.openxmlformats.org/officeDocument/2006/relationships/slide"/><Relationship Id="rId43" Target="slides/slide29.xml" Type="http://schemas.openxmlformats.org/officeDocument/2006/relationships/slide"/><Relationship Id="rId44" Target="slides/slide30.xml" Type="http://schemas.openxmlformats.org/officeDocument/2006/relationships/slide"/><Relationship Id="rId45" Target="slides/slide31.xml" Type="http://schemas.openxmlformats.org/officeDocument/2006/relationships/slide"/><Relationship Id="rId46" Target="slides/slide32.xml" Type="http://schemas.openxmlformats.org/officeDocument/2006/relationships/slide"/><Relationship Id="rId47" Target="slides/slide33.xml" Type="http://schemas.openxmlformats.org/officeDocument/2006/relationships/slide"/><Relationship Id="rId48" Target="slides/slide34.xml" Type="http://schemas.openxmlformats.org/officeDocument/2006/relationships/slide"/><Relationship Id="rId49" Target="slides/slide35.xml" Type="http://schemas.openxmlformats.org/officeDocument/2006/relationships/slide"/><Relationship Id="rId5" Target="tableStyles.xml" Type="http://schemas.openxmlformats.org/officeDocument/2006/relationships/tableStyles"/><Relationship Id="rId50" Target="slides/slide36.xml" Type="http://schemas.openxmlformats.org/officeDocument/2006/relationships/slide"/><Relationship Id="rId51" Target="slides/slide37.xml" Type="http://schemas.openxmlformats.org/officeDocument/2006/relationships/slide"/><Relationship Id="rId52" Target="slides/slide38.xml" Type="http://schemas.openxmlformats.org/officeDocument/2006/relationships/slide"/><Relationship Id="rId53" Target="slides/slide39.xml" Type="http://schemas.openxmlformats.org/officeDocument/2006/relationships/slide"/><Relationship Id="rId54" Target="slides/slide40.xml" Type="http://schemas.openxmlformats.org/officeDocument/2006/relationships/slide"/><Relationship Id="rId55" Target="slides/slide41.xml" Type="http://schemas.openxmlformats.org/officeDocument/2006/relationships/slide"/><Relationship Id="rId56" Target="slides/slide42.xml" Type="http://schemas.openxmlformats.org/officeDocument/2006/relationships/slide"/><Relationship Id="rId57" Target="slides/slide43.xml" Type="http://schemas.openxmlformats.org/officeDocument/2006/relationships/slide"/><Relationship Id="rId58" Target="slides/slide44.xml" Type="http://schemas.openxmlformats.org/officeDocument/2006/relationships/slide"/><Relationship Id="rId59" Target="slides/slide45.xml" Type="http://schemas.openxmlformats.org/officeDocument/2006/relationships/slide"/><Relationship Id="rId6" Target="fonts/font6.fntdata" Type="http://schemas.openxmlformats.org/officeDocument/2006/relationships/font"/><Relationship Id="rId60" Target="slides/slide46.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34.png" Type="http://schemas.openxmlformats.org/officeDocument/2006/relationships/image"/><Relationship Id="rId5" Target="../media/image35.png" Type="http://schemas.openxmlformats.org/officeDocument/2006/relationships/image"/><Relationship Id="rId6" Target="../media/image36.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2" Target="../media/image26.png" Type="http://schemas.openxmlformats.org/officeDocument/2006/relationships/image"/><Relationship Id="rId3" Target="../media/image27.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42.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 Id="rId3" Target="../media/image44.jpe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7.png" Type="http://schemas.openxmlformats.org/officeDocument/2006/relationships/image"/><Relationship Id="rId11" Target="../media/image48.svg" Type="http://schemas.openxmlformats.org/officeDocument/2006/relationships/image"/><Relationship Id="rId12" Target="../media/image49.png" Type="http://schemas.openxmlformats.org/officeDocument/2006/relationships/image"/><Relationship Id="rId13" Target="../media/image50.svg" Type="http://schemas.openxmlformats.org/officeDocument/2006/relationships/image"/><Relationship Id="rId2" Target="../media/image26.png" Type="http://schemas.openxmlformats.org/officeDocument/2006/relationships/image"/><Relationship Id="rId3" Target="../media/image27.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 Id="rId8" Target="../media/image45.png" Type="http://schemas.openxmlformats.org/officeDocument/2006/relationships/image"/><Relationship Id="rId9" Target="../media/image46.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jpe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 Id="rId3" Target="../media/image52.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5.svg" Type="http://schemas.openxmlformats.org/officeDocument/2006/relationships/image"/><Relationship Id="rId2" Target="../media/image26.png" Type="http://schemas.openxmlformats.org/officeDocument/2006/relationships/image"/><Relationship Id="rId3" Target="../media/image27.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 Id="rId8" Target="../media/image53.jpeg" Type="http://schemas.openxmlformats.org/officeDocument/2006/relationships/image"/><Relationship Id="rId9" Target="../media/image54.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56.jpeg" Type="http://schemas.openxmlformats.org/officeDocument/2006/relationships/image"/><Relationship Id="rId5" Target="../media/image57.jpeg" Type="http://schemas.openxmlformats.org/officeDocument/2006/relationships/image"/><Relationship Id="rId6" Target="../media/image58.png" Type="http://schemas.openxmlformats.org/officeDocument/2006/relationships/image"/><Relationship Id="rId7" Target="../media/image59.svg" Type="http://schemas.openxmlformats.org/officeDocument/2006/relationships/image"/><Relationship Id="rId8" Target="../media/image60.png" Type="http://schemas.openxmlformats.org/officeDocument/2006/relationships/image"/><Relationship Id="rId9" Target="../media/image61.sv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4.png" Type="http://schemas.openxmlformats.org/officeDocument/2006/relationships/image"/><Relationship Id="rId11" Target="../media/image65.svg" Type="http://schemas.openxmlformats.org/officeDocument/2006/relationships/image"/><Relationship Id="rId12" Target="../media/image66.png" Type="http://schemas.openxmlformats.org/officeDocument/2006/relationships/image"/><Relationship Id="rId13" Target="../media/image67.svg" Type="http://schemas.openxmlformats.org/officeDocument/2006/relationships/image"/><Relationship Id="rId2" Target="../media/image26.png" Type="http://schemas.openxmlformats.org/officeDocument/2006/relationships/image"/><Relationship Id="rId3" Target="../media/image27.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 Id="rId8" Target="../media/image62.png" Type="http://schemas.openxmlformats.org/officeDocument/2006/relationships/image"/><Relationship Id="rId9" Target="../media/image63.sv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8.jpeg" Type="http://schemas.openxmlformats.org/officeDocument/2006/relationships/image"/><Relationship Id="rId3" Target="../media/image20.png" Type="http://schemas.openxmlformats.org/officeDocument/2006/relationships/image"/><Relationship Id="rId4" Target="../media/image21.sv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 Id="rId8" Target="../media/image69.jpeg" Type="http://schemas.openxmlformats.org/officeDocument/2006/relationships/image"/><Relationship Id="rId9" Target="../media/image70.jpe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71.jpe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72.jpeg" Type="http://schemas.openxmlformats.org/officeDocument/2006/relationships/image"/><Relationship Id="rId5" Target="../media/image73.jpe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11.jpe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4.jpeg" Type="http://schemas.openxmlformats.org/officeDocument/2006/relationships/image"/><Relationship Id="rId3" Target="../media/image26.png" Type="http://schemas.openxmlformats.org/officeDocument/2006/relationships/image"/><Relationship Id="rId4" Target="../media/image27.svg"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75.jpe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8.png" Type="http://schemas.openxmlformats.org/officeDocument/2006/relationships/image"/><Relationship Id="rId11" Target="../media/image79.svg" Type="http://schemas.openxmlformats.org/officeDocument/2006/relationships/image"/><Relationship Id="rId12" Target="../media/image80.png" Type="http://schemas.openxmlformats.org/officeDocument/2006/relationships/image"/><Relationship Id="rId13" Target="../media/image81.svg" Type="http://schemas.openxmlformats.org/officeDocument/2006/relationships/image"/><Relationship Id="rId14" Target="../media/image82.jpeg" Type="http://schemas.openxmlformats.org/officeDocument/2006/relationships/image"/><Relationship Id="rId2" Target="../media/image26.png" Type="http://schemas.openxmlformats.org/officeDocument/2006/relationships/image"/><Relationship Id="rId3" Target="../media/image27.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 Id="rId8" Target="../media/image76.png" Type="http://schemas.openxmlformats.org/officeDocument/2006/relationships/image"/><Relationship Id="rId9" Target="../media/image77.sv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3.jpeg" Type="http://schemas.openxmlformats.org/officeDocument/2006/relationships/image"/><Relationship Id="rId3" Target="../media/image84.jpe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85.jpeg" Type="http://schemas.openxmlformats.org/officeDocument/2006/relationships/image"/><Relationship Id="rId5" Target="../media/image86.png" Type="http://schemas.openxmlformats.org/officeDocument/2006/relationships/image"/><Relationship Id="rId6" Target="../media/image87.svg" Type="http://schemas.openxmlformats.org/officeDocument/2006/relationships/image"/><Relationship Id="rId7" Target="../media/image88.png" Type="http://schemas.openxmlformats.org/officeDocument/2006/relationships/image"/><Relationship Id="rId8" Target="../media/image89.sv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90.png" Type="http://schemas.openxmlformats.org/officeDocument/2006/relationships/image"/></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91.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92.png" Type="http://schemas.openxmlformats.org/officeDocument/2006/relationships/image"/><Relationship Id="rId5" Target="../media/image93.png" Type="http://schemas.openxmlformats.org/officeDocument/2006/relationships/image"/></Relationships>
</file>

<file path=ppt/slides/_rels/slide3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94.jpeg" Type="http://schemas.openxmlformats.org/officeDocument/2006/relationships/image"/><Relationship Id="rId7" Target="https://www.facebook.com/events/346151233956312/?acontext=%7B%22event_action_history%22%3A[%7B%22surface%22%3A%22group%22%7D]%7D" TargetMode="External" Type="http://schemas.openxmlformats.org/officeDocument/2006/relationships/hyperlink"/><Relationship Id="rId8" Target="https://www.facebook.com/events/524704042482027/?acontext=%7B%22event_action_history%22%3A[%7B%22surface%22%3A%22group%22%7D]%7D" TargetMode="External" Type="http://schemas.openxmlformats.org/officeDocument/2006/relationships/hyperlink"/></Relationships>
</file>

<file path=ppt/slides/_rels/slide3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95.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16.jpeg" Type="http://schemas.openxmlformats.org/officeDocument/2006/relationships/image"/><Relationship Id="rId7" Target="../media/image17.png" Type="http://schemas.openxmlformats.org/officeDocument/2006/relationships/image"/><Relationship Id="rId8" Target="../media/image18.svg" Type="http://schemas.openxmlformats.org/officeDocument/2006/relationships/image"/></Relationships>
</file>

<file path=ppt/slides/_rels/slide4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6.png" Type="http://schemas.openxmlformats.org/officeDocument/2006/relationships/image"/><Relationship Id="rId3" Target="../media/image97.png" Type="http://schemas.openxmlformats.org/officeDocument/2006/relationships/image"/><Relationship Id="rId4" Target="../media/image98.png" Type="http://schemas.openxmlformats.org/officeDocument/2006/relationships/image"/><Relationship Id="rId5" Target="../media/image45.png" Type="http://schemas.openxmlformats.org/officeDocument/2006/relationships/image"/><Relationship Id="rId6" Target="../media/image99.png" Type="http://schemas.openxmlformats.org/officeDocument/2006/relationships/image"/></Relationships>
</file>

<file path=ppt/slides/_rels/slide4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100.png" Type="http://schemas.openxmlformats.org/officeDocument/2006/relationships/image"/><Relationship Id="rId5" Target="../media/image101.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4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1.jpeg" Type="http://schemas.openxmlformats.org/officeDocument/2006/relationships/image"/><Relationship Id="rId5" Target="../media/image102.png" Type="http://schemas.openxmlformats.org/officeDocument/2006/relationships/image"/></Relationships>
</file>

<file path=ppt/slides/_rels/slide4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3.png" Type="http://schemas.openxmlformats.org/officeDocument/2006/relationships/image"/><Relationship Id="rId3" Target="../media/image104.svg" Type="http://schemas.openxmlformats.org/officeDocument/2006/relationships/image"/><Relationship Id="rId4" Target="../media/image105.jpeg" Type="http://schemas.openxmlformats.org/officeDocument/2006/relationships/image"/><Relationship Id="rId5" Target="../media/image106.png" Type="http://schemas.openxmlformats.org/officeDocument/2006/relationships/image"/><Relationship Id="rId6" Target="../media/image102.png" Type="http://schemas.openxmlformats.org/officeDocument/2006/relationships/image"/></Relationships>
</file>

<file path=ppt/slides/_rels/slide4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3.svg" Type="http://schemas.openxmlformats.org/officeDocument/2006/relationships/image"/><Relationship Id="rId2" Target="../media/image20.png" Type="http://schemas.openxmlformats.org/officeDocument/2006/relationships/image"/><Relationship Id="rId3" Target="../media/image21.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107.jpeg" Type="http://schemas.openxmlformats.org/officeDocument/2006/relationships/image"/><Relationship Id="rId9" Target="../media/image22.png" Type="http://schemas.openxmlformats.org/officeDocument/2006/relationships/image"/></Relationships>
</file>

<file path=ppt/slides/_rels/slide4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4.png" Type="http://schemas.openxmlformats.org/officeDocument/2006/relationships/image"/><Relationship Id="rId11" Target="../media/image115.png" Type="http://schemas.openxmlformats.org/officeDocument/2006/relationships/image"/><Relationship Id="rId12" Target="../media/image116.png" Type="http://schemas.openxmlformats.org/officeDocument/2006/relationships/image"/><Relationship Id="rId2" Target="../media/image108.png" Type="http://schemas.openxmlformats.org/officeDocument/2006/relationships/image"/><Relationship Id="rId3" Target="../media/image109.png" Type="http://schemas.openxmlformats.org/officeDocument/2006/relationships/image"/><Relationship Id="rId4" Target="../media/image45.png" Type="http://schemas.openxmlformats.org/officeDocument/2006/relationships/image"/><Relationship Id="rId5" Target="../media/image98.png" Type="http://schemas.openxmlformats.org/officeDocument/2006/relationships/image"/><Relationship Id="rId6" Target="../media/image110.png" Type="http://schemas.openxmlformats.org/officeDocument/2006/relationships/image"/><Relationship Id="rId7" Target="../media/image111.png" Type="http://schemas.openxmlformats.org/officeDocument/2006/relationships/image"/><Relationship Id="rId8" Target="../media/image112.png" Type="http://schemas.openxmlformats.org/officeDocument/2006/relationships/image"/><Relationship Id="rId9" Target="../media/image113.png" Type="http://schemas.openxmlformats.org/officeDocument/2006/relationships/image"/></Relationships>
</file>

<file path=ppt/slides/_rels/slide4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24.png" Type="http://schemas.openxmlformats.org/officeDocument/2006/relationships/image"/><Relationship Id="rId11" Target="../media/image125.png" Type="http://schemas.openxmlformats.org/officeDocument/2006/relationships/image"/><Relationship Id="rId12" Target="../media/image126.png" Type="http://schemas.openxmlformats.org/officeDocument/2006/relationships/image"/><Relationship Id="rId13" Target="../media/image127.png" Type="http://schemas.openxmlformats.org/officeDocument/2006/relationships/image"/><Relationship Id="rId14" Target="../media/image128.png" Type="http://schemas.openxmlformats.org/officeDocument/2006/relationships/image"/><Relationship Id="rId2" Target="../media/image117.png" Type="http://schemas.openxmlformats.org/officeDocument/2006/relationships/image"/><Relationship Id="rId3" Target="../media/image118.png" Type="http://schemas.openxmlformats.org/officeDocument/2006/relationships/image"/><Relationship Id="rId4" Target="../media/image119.png" Type="http://schemas.openxmlformats.org/officeDocument/2006/relationships/image"/><Relationship Id="rId5" Target="../media/image99.png" Type="http://schemas.openxmlformats.org/officeDocument/2006/relationships/image"/><Relationship Id="rId6" Target="../media/image120.png" Type="http://schemas.openxmlformats.org/officeDocument/2006/relationships/image"/><Relationship Id="rId7" Target="../media/image121.png" Type="http://schemas.openxmlformats.org/officeDocument/2006/relationships/image"/><Relationship Id="rId8" Target="../media/image122.png" Type="http://schemas.openxmlformats.org/officeDocument/2006/relationships/image"/><Relationship Id="rId9" Target="../media/image123.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19.jpeg" Type="http://schemas.openxmlformats.org/officeDocument/2006/relationships/image"/><Relationship Id="rId5" Target="../media/image20.png" Type="http://schemas.openxmlformats.org/officeDocument/2006/relationships/image"/><Relationship Id="rId6" Target="../media/image21.svg" Type="http://schemas.openxmlformats.org/officeDocument/2006/relationships/image"/><Relationship Id="rId7" Target="../media/image22.png" Type="http://schemas.openxmlformats.org/officeDocument/2006/relationships/image"/><Relationship Id="rId8" Target="../media/image23.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8.jpeg" Type="http://schemas.openxmlformats.org/officeDocument/2006/relationships/image"/><Relationship Id="rId7" Target="../media/image22.png" Type="http://schemas.openxmlformats.org/officeDocument/2006/relationships/image"/><Relationship Id="rId8" Target="../media/image23.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1.png" Type="http://schemas.openxmlformats.org/officeDocument/2006/relationships/image"/><Relationship Id="rId11" Target="../media/image32.png" Type="http://schemas.openxmlformats.org/officeDocument/2006/relationships/image"/><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29.png" Type="http://schemas.openxmlformats.org/officeDocument/2006/relationships/image"/><Relationship Id="rId9" Target="../media/image3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7974" y="-160749"/>
            <a:ext cx="10089547" cy="6744429"/>
          </a:xfrm>
          <a:custGeom>
            <a:avLst/>
            <a:gdLst/>
            <a:ahLst/>
            <a:cxnLst/>
            <a:rect r="r" b="b" t="t" l="l"/>
            <a:pathLst>
              <a:path h="6744429" w="10089547">
                <a:moveTo>
                  <a:pt x="0" y="0"/>
                </a:moveTo>
                <a:lnTo>
                  <a:pt x="10089548" y="0"/>
                </a:lnTo>
                <a:lnTo>
                  <a:pt x="10089548" y="6744429"/>
                </a:lnTo>
                <a:lnTo>
                  <a:pt x="0" y="6744429"/>
                </a:lnTo>
                <a:lnTo>
                  <a:pt x="0" y="0"/>
                </a:lnTo>
                <a:close/>
              </a:path>
            </a:pathLst>
          </a:custGeom>
          <a:blipFill>
            <a:blip r:embed="rId2">
              <a:alphaModFix amt="30000"/>
            </a:blip>
            <a:stretch>
              <a:fillRect l="0" t="0" r="0" b="0"/>
            </a:stretch>
          </a:blipFill>
        </p:spPr>
      </p:sp>
      <p:grpSp>
        <p:nvGrpSpPr>
          <p:cNvPr name="Group 3" id="3"/>
          <p:cNvGrpSpPr/>
          <p:nvPr/>
        </p:nvGrpSpPr>
        <p:grpSpPr>
          <a:xfrm rot="0">
            <a:off x="-498531" y="4337751"/>
            <a:ext cx="11515762" cy="3268979"/>
            <a:chOff x="0" y="0"/>
            <a:chExt cx="4265097" cy="1210733"/>
          </a:xfrm>
        </p:grpSpPr>
        <p:sp>
          <p:nvSpPr>
            <p:cNvPr name="Freeform 4" id="4"/>
            <p:cNvSpPr/>
            <p:nvPr/>
          </p:nvSpPr>
          <p:spPr>
            <a:xfrm flipH="false" flipV="false" rot="0">
              <a:off x="0" y="0"/>
              <a:ext cx="4265097" cy="1210733"/>
            </a:xfrm>
            <a:custGeom>
              <a:avLst/>
              <a:gdLst/>
              <a:ahLst/>
              <a:cxnLst/>
              <a:rect r="r" b="b" t="t" l="l"/>
              <a:pathLst>
                <a:path h="1210733" w="4265097">
                  <a:moveTo>
                    <a:pt x="0" y="0"/>
                  </a:moveTo>
                  <a:lnTo>
                    <a:pt x="4265097" y="0"/>
                  </a:lnTo>
                  <a:lnTo>
                    <a:pt x="4265097" y="1210733"/>
                  </a:lnTo>
                  <a:lnTo>
                    <a:pt x="0" y="1210733"/>
                  </a:lnTo>
                  <a:close/>
                </a:path>
              </a:pathLst>
            </a:custGeom>
            <a:solidFill>
              <a:srgbClr val="FABA9E"/>
            </a:solidFill>
          </p:spPr>
        </p:sp>
        <p:sp>
          <p:nvSpPr>
            <p:cNvPr name="TextBox 5" id="5"/>
            <p:cNvSpPr txBox="true"/>
            <p:nvPr/>
          </p:nvSpPr>
          <p:spPr>
            <a:xfrm>
              <a:off x="0" y="-28575"/>
              <a:ext cx="812800" cy="841375"/>
            </a:xfrm>
            <a:prstGeom prst="rect">
              <a:avLst/>
            </a:prstGeom>
          </p:spPr>
          <p:txBody>
            <a:bodyPr anchor="ctr" rtlCol="false" tIns="50800" lIns="50800" bIns="50800" rIns="50800"/>
            <a:lstStyle/>
            <a:p>
              <a:pPr algn="ctr">
                <a:lnSpc>
                  <a:spcPts val="1960"/>
                </a:lnSpc>
              </a:pPr>
            </a:p>
          </p:txBody>
        </p:sp>
      </p:grpSp>
      <p:sp>
        <p:nvSpPr>
          <p:cNvPr name="Freeform 6" id="6"/>
          <p:cNvSpPr/>
          <p:nvPr/>
        </p:nvSpPr>
        <p:spPr>
          <a:xfrm flipH="false" flipV="false" rot="0">
            <a:off x="1896660" y="5417174"/>
            <a:ext cx="1386783" cy="949946"/>
          </a:xfrm>
          <a:custGeom>
            <a:avLst/>
            <a:gdLst/>
            <a:ahLst/>
            <a:cxnLst/>
            <a:rect r="r" b="b" t="t" l="l"/>
            <a:pathLst>
              <a:path h="949946" w="1386783">
                <a:moveTo>
                  <a:pt x="0" y="0"/>
                </a:moveTo>
                <a:lnTo>
                  <a:pt x="1386783" y="0"/>
                </a:lnTo>
                <a:lnTo>
                  <a:pt x="1386783" y="949946"/>
                </a:lnTo>
                <a:lnTo>
                  <a:pt x="0" y="9499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2036341" y="716847"/>
            <a:ext cx="5680918" cy="537845"/>
          </a:xfrm>
          <a:prstGeom prst="rect">
            <a:avLst/>
          </a:prstGeom>
        </p:spPr>
        <p:txBody>
          <a:bodyPr anchor="t" rtlCol="false" tIns="0" lIns="0" bIns="0" rIns="0">
            <a:spAutoFit/>
          </a:bodyPr>
          <a:lstStyle/>
          <a:p>
            <a:pPr algn="ctr">
              <a:lnSpc>
                <a:spcPts val="4480"/>
              </a:lnSpc>
            </a:pPr>
            <a:r>
              <a:rPr lang="en-US" sz="3200">
                <a:solidFill>
                  <a:srgbClr val="347406"/>
                </a:solidFill>
                <a:latin typeface="Libre Baskerville"/>
              </a:rPr>
              <a:t>Rapport annuel 2022-2023</a:t>
            </a:r>
          </a:p>
        </p:txBody>
      </p:sp>
      <p:sp>
        <p:nvSpPr>
          <p:cNvPr name="TextBox 8" id="8"/>
          <p:cNvSpPr txBox="true"/>
          <p:nvPr/>
        </p:nvSpPr>
        <p:spPr>
          <a:xfrm rot="0">
            <a:off x="731520" y="4648602"/>
            <a:ext cx="7205988" cy="714375"/>
          </a:xfrm>
          <a:prstGeom prst="rect">
            <a:avLst/>
          </a:prstGeom>
        </p:spPr>
        <p:txBody>
          <a:bodyPr anchor="t" rtlCol="false" tIns="0" lIns="0" bIns="0" rIns="0">
            <a:spAutoFit/>
          </a:bodyPr>
          <a:lstStyle/>
          <a:p>
            <a:pPr>
              <a:lnSpc>
                <a:spcPts val="2879"/>
              </a:lnSpc>
            </a:pPr>
            <a:r>
              <a:rPr lang="en-US" sz="2400">
                <a:solidFill>
                  <a:srgbClr val="347406"/>
                </a:solidFill>
                <a:latin typeface="Libre Baskerville Bold"/>
              </a:rPr>
              <a:t>Service de Référence en Périnatalité pour les Femmes Immigrantes de Québec (SRPFIQ) </a:t>
            </a:r>
          </a:p>
        </p:txBody>
      </p:sp>
      <p:sp>
        <p:nvSpPr>
          <p:cNvPr name="TextBox 9" id="9"/>
          <p:cNvSpPr txBox="true"/>
          <p:nvPr/>
        </p:nvSpPr>
        <p:spPr>
          <a:xfrm rot="0">
            <a:off x="3583454" y="5735745"/>
            <a:ext cx="5352901" cy="396240"/>
          </a:xfrm>
          <a:prstGeom prst="rect">
            <a:avLst/>
          </a:prstGeom>
        </p:spPr>
        <p:txBody>
          <a:bodyPr anchor="t" rtlCol="false" tIns="0" lIns="0" bIns="0" rIns="0">
            <a:spAutoFit/>
          </a:bodyPr>
          <a:lstStyle/>
          <a:p>
            <a:pPr algn="ctr">
              <a:lnSpc>
                <a:spcPts val="3359"/>
              </a:lnSpc>
            </a:pPr>
            <a:r>
              <a:rPr lang="en-US" sz="2400">
                <a:solidFill>
                  <a:srgbClr val="EDA33A"/>
                </a:solidFill>
                <a:latin typeface="Libre Baskerville Bold"/>
              </a:rPr>
              <a:t>«Se tendre la main pour avancer»</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6437376" y="6224249"/>
            <a:ext cx="3316224" cy="0"/>
          </a:xfrm>
          <a:prstGeom prst="line">
            <a:avLst/>
          </a:prstGeom>
          <a:ln cap="flat" w="38100">
            <a:solidFill>
              <a:srgbClr val="000000"/>
            </a:solidFill>
            <a:prstDash val="solid"/>
            <a:headEnd type="none" len="sm" w="sm"/>
            <a:tailEnd type="none" len="sm" w="sm"/>
          </a:ln>
        </p:spPr>
      </p:sp>
      <p:sp>
        <p:nvSpPr>
          <p:cNvPr name="AutoShape 3" id="3"/>
          <p:cNvSpPr/>
          <p:nvPr/>
        </p:nvSpPr>
        <p:spPr>
          <a:xfrm flipV="true">
            <a:off x="769502" y="1138371"/>
            <a:ext cx="8252578" cy="19050"/>
          </a:xfrm>
          <a:prstGeom prst="line">
            <a:avLst/>
          </a:prstGeom>
          <a:ln cap="flat" w="38100">
            <a:solidFill>
              <a:srgbClr val="000000"/>
            </a:solidFill>
            <a:prstDash val="solid"/>
            <a:headEnd type="none" len="sm" w="sm"/>
            <a:tailEnd type="none" len="sm" w="sm"/>
          </a:ln>
        </p:spPr>
      </p:sp>
      <p:sp>
        <p:nvSpPr>
          <p:cNvPr name="TextBox 4" id="4"/>
          <p:cNvSpPr txBox="true"/>
          <p:nvPr/>
        </p:nvSpPr>
        <p:spPr>
          <a:xfrm rot="0">
            <a:off x="731476" y="1267228"/>
            <a:ext cx="5013573" cy="356235"/>
          </a:xfrm>
          <a:prstGeom prst="rect">
            <a:avLst/>
          </a:prstGeom>
        </p:spPr>
        <p:txBody>
          <a:bodyPr anchor="t" rtlCol="false" tIns="0" lIns="0" bIns="0" rIns="0">
            <a:spAutoFit/>
          </a:bodyPr>
          <a:lstStyle/>
          <a:p>
            <a:pPr algn="just">
              <a:lnSpc>
                <a:spcPts val="2940"/>
              </a:lnSpc>
              <a:spcBef>
                <a:spcPct val="0"/>
              </a:spcBef>
            </a:pPr>
            <a:r>
              <a:rPr lang="en-US" sz="2100">
                <a:solidFill>
                  <a:srgbClr val="EDA33A"/>
                </a:solidFill>
                <a:latin typeface="Libre Baskerville Bold"/>
              </a:rPr>
              <a:t>Mission et portrait des bénéficiaires</a:t>
            </a:r>
          </a:p>
        </p:txBody>
      </p:sp>
      <p:sp>
        <p:nvSpPr>
          <p:cNvPr name="TextBox 5" id="5"/>
          <p:cNvSpPr txBox="true"/>
          <p:nvPr/>
        </p:nvSpPr>
        <p:spPr>
          <a:xfrm rot="0">
            <a:off x="6420426" y="6252991"/>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Freeform 6" id="6"/>
          <p:cNvSpPr/>
          <p:nvPr/>
        </p:nvSpPr>
        <p:spPr>
          <a:xfrm flipH="false" flipV="false" rot="0">
            <a:off x="-1314742" y="1119321"/>
            <a:ext cx="12200610" cy="6024051"/>
          </a:xfrm>
          <a:custGeom>
            <a:avLst/>
            <a:gdLst/>
            <a:ahLst/>
            <a:cxnLst/>
            <a:rect r="r" b="b" t="t" l="l"/>
            <a:pathLst>
              <a:path h="6024051" w="12200610">
                <a:moveTo>
                  <a:pt x="0" y="0"/>
                </a:moveTo>
                <a:lnTo>
                  <a:pt x="12200610" y="0"/>
                </a:lnTo>
                <a:lnTo>
                  <a:pt x="12200610" y="6024051"/>
                </a:lnTo>
                <a:lnTo>
                  <a:pt x="0" y="6024051"/>
                </a:lnTo>
                <a:lnTo>
                  <a:pt x="0" y="0"/>
                </a:lnTo>
                <a:close/>
              </a:path>
            </a:pathLst>
          </a:custGeom>
          <a:blipFill>
            <a:blip r:embed="rId2">
              <a:alphaModFix amt="10999"/>
            </a:blip>
            <a:stretch>
              <a:fillRect l="0" t="0" r="0" b="0"/>
            </a:stretch>
          </a:blipFill>
        </p:spPr>
      </p:sp>
      <p:sp>
        <p:nvSpPr>
          <p:cNvPr name="TextBox 7" id="7"/>
          <p:cNvSpPr txBox="true"/>
          <p:nvPr/>
        </p:nvSpPr>
        <p:spPr>
          <a:xfrm rot="0">
            <a:off x="731476" y="2795847"/>
            <a:ext cx="4165540" cy="306705"/>
          </a:xfrm>
          <a:prstGeom prst="rect">
            <a:avLst/>
          </a:prstGeom>
        </p:spPr>
        <p:txBody>
          <a:bodyPr anchor="t" rtlCol="false" tIns="0" lIns="0" bIns="0" rIns="0">
            <a:spAutoFit/>
          </a:bodyPr>
          <a:lstStyle/>
          <a:p>
            <a:pPr>
              <a:lnSpc>
                <a:spcPts val="2520"/>
              </a:lnSpc>
              <a:spcBef>
                <a:spcPct val="0"/>
              </a:spcBef>
            </a:pPr>
            <a:r>
              <a:rPr lang="en-US" sz="1800">
                <a:solidFill>
                  <a:srgbClr val="FABA9E"/>
                </a:solidFill>
                <a:latin typeface="Libre Baskerville Bold"/>
              </a:rPr>
              <a:t>Portrait des bénéficiaires</a:t>
            </a:r>
          </a:p>
        </p:txBody>
      </p:sp>
      <p:grpSp>
        <p:nvGrpSpPr>
          <p:cNvPr name="Group 8" id="8"/>
          <p:cNvGrpSpPr/>
          <p:nvPr/>
        </p:nvGrpSpPr>
        <p:grpSpPr>
          <a:xfrm rot="0">
            <a:off x="731476" y="3217121"/>
            <a:ext cx="5705900" cy="2816648"/>
            <a:chOff x="0" y="0"/>
            <a:chExt cx="7607866" cy="3755531"/>
          </a:xfrm>
        </p:grpSpPr>
        <p:sp>
          <p:nvSpPr>
            <p:cNvPr name="TextBox 9" id="9"/>
            <p:cNvSpPr txBox="true"/>
            <p:nvPr/>
          </p:nvSpPr>
          <p:spPr>
            <a:xfrm rot="0">
              <a:off x="0" y="-19050"/>
              <a:ext cx="3725700" cy="521970"/>
            </a:xfrm>
            <a:prstGeom prst="rect">
              <a:avLst/>
            </a:prstGeom>
          </p:spPr>
          <p:txBody>
            <a:bodyPr anchor="t" rtlCol="false" tIns="0" lIns="0" bIns="0" rIns="0">
              <a:spAutoFit/>
            </a:bodyPr>
            <a:lstStyle/>
            <a:p>
              <a:pPr>
                <a:lnSpc>
                  <a:spcPts val="1619"/>
                </a:lnSpc>
              </a:pPr>
              <a:r>
                <a:rPr lang="en-US" sz="1199">
                  <a:solidFill>
                    <a:srgbClr val="000000"/>
                  </a:solidFill>
                  <a:latin typeface="Libre Baskerville"/>
                </a:rPr>
                <a:t>*En période périnatale (0-5 ans)</a:t>
              </a:r>
            </a:p>
            <a:p>
              <a:pPr>
                <a:lnSpc>
                  <a:spcPts val="1619"/>
                </a:lnSpc>
              </a:pPr>
            </a:p>
          </p:txBody>
        </p:sp>
        <p:sp>
          <p:nvSpPr>
            <p:cNvPr name="TextBox 10" id="10"/>
            <p:cNvSpPr txBox="true"/>
            <p:nvPr/>
          </p:nvSpPr>
          <p:spPr>
            <a:xfrm rot="0">
              <a:off x="0" y="2700161"/>
              <a:ext cx="7607866" cy="1055370"/>
            </a:xfrm>
            <a:prstGeom prst="rect">
              <a:avLst/>
            </a:prstGeom>
          </p:spPr>
          <p:txBody>
            <a:bodyPr anchor="t" rtlCol="false" tIns="0" lIns="0" bIns="0" rIns="0">
              <a:spAutoFit/>
            </a:bodyPr>
            <a:lstStyle/>
            <a:p>
              <a:pPr algn="just">
                <a:lnSpc>
                  <a:spcPts val="1619"/>
                </a:lnSpc>
              </a:pPr>
              <a:r>
                <a:rPr lang="en-US" sz="1199">
                  <a:solidFill>
                    <a:srgbClr val="000000"/>
                  </a:solidFill>
                  <a:latin typeface="Libre Baskerville"/>
                </a:rPr>
                <a:t>*Présentent des sentiments négatifs, notamment du fait de l’arrivée dans un nouvel environnement, de traumas d'origines diverses et de l'isolement. (ex. découragement, abattement, stress, impression de manquer de connaissances, etc.)</a:t>
              </a:r>
            </a:p>
          </p:txBody>
        </p:sp>
        <p:sp>
          <p:nvSpPr>
            <p:cNvPr name="TextBox 11" id="11"/>
            <p:cNvSpPr txBox="true"/>
            <p:nvPr/>
          </p:nvSpPr>
          <p:spPr>
            <a:xfrm rot="0">
              <a:off x="0" y="1971557"/>
              <a:ext cx="6748362" cy="255270"/>
            </a:xfrm>
            <a:prstGeom prst="rect">
              <a:avLst/>
            </a:prstGeom>
          </p:spPr>
          <p:txBody>
            <a:bodyPr anchor="t" rtlCol="false" tIns="0" lIns="0" bIns="0" rIns="0">
              <a:spAutoFit/>
            </a:bodyPr>
            <a:lstStyle/>
            <a:p>
              <a:pPr>
                <a:lnSpc>
                  <a:spcPts val="1619"/>
                </a:lnSpc>
              </a:pPr>
              <a:r>
                <a:rPr lang="en-US" sz="1199">
                  <a:solidFill>
                    <a:srgbClr val="000000"/>
                  </a:solidFill>
                  <a:latin typeface="Libre Baskerville"/>
                </a:rPr>
                <a:t>*À 90% référées par le réseau de la santé et services sociaux</a:t>
              </a:r>
            </a:p>
          </p:txBody>
        </p:sp>
        <p:sp>
          <p:nvSpPr>
            <p:cNvPr name="TextBox 12" id="12"/>
            <p:cNvSpPr txBox="true"/>
            <p:nvPr/>
          </p:nvSpPr>
          <p:spPr>
            <a:xfrm rot="0">
              <a:off x="0" y="2335859"/>
              <a:ext cx="5241594" cy="255270"/>
            </a:xfrm>
            <a:prstGeom prst="rect">
              <a:avLst/>
            </a:prstGeom>
          </p:spPr>
          <p:txBody>
            <a:bodyPr anchor="t" rtlCol="false" tIns="0" lIns="0" bIns="0" rIns="0">
              <a:spAutoFit/>
            </a:bodyPr>
            <a:lstStyle/>
            <a:p>
              <a:pPr>
                <a:lnSpc>
                  <a:spcPts val="1620"/>
                </a:lnSpc>
              </a:pPr>
              <a:r>
                <a:rPr lang="en-US" sz="1199">
                  <a:solidFill>
                    <a:srgbClr val="000000"/>
                  </a:solidFill>
                  <a:latin typeface="Libre Baskerville"/>
                </a:rPr>
                <a:t>*Situées sur le territoire de la ville de Québec</a:t>
              </a:r>
            </a:p>
          </p:txBody>
        </p:sp>
        <p:sp>
          <p:nvSpPr>
            <p:cNvPr name="TextBox 13" id="13"/>
            <p:cNvSpPr txBox="true"/>
            <p:nvPr/>
          </p:nvSpPr>
          <p:spPr>
            <a:xfrm rot="0">
              <a:off x="0" y="1340555"/>
              <a:ext cx="6464918" cy="521970"/>
            </a:xfrm>
            <a:prstGeom prst="rect">
              <a:avLst/>
            </a:prstGeom>
          </p:spPr>
          <p:txBody>
            <a:bodyPr anchor="t" rtlCol="false" tIns="0" lIns="0" bIns="0" rIns="0">
              <a:spAutoFit/>
            </a:bodyPr>
            <a:lstStyle/>
            <a:p>
              <a:pPr>
                <a:lnSpc>
                  <a:spcPts val="1619"/>
                </a:lnSpc>
              </a:pPr>
              <a:r>
                <a:rPr lang="en-US" sz="1199">
                  <a:solidFill>
                    <a:srgbClr val="000000"/>
                  </a:solidFill>
                  <a:latin typeface="Libre Baskerville"/>
                </a:rPr>
                <a:t>*Statuts migratoires variés et variables, impactant l'accès à la couverture médicale</a:t>
              </a:r>
            </a:p>
          </p:txBody>
        </p:sp>
        <p:sp>
          <p:nvSpPr>
            <p:cNvPr name="TextBox 14" id="14"/>
            <p:cNvSpPr txBox="true"/>
            <p:nvPr/>
          </p:nvSpPr>
          <p:spPr>
            <a:xfrm rot="0">
              <a:off x="0" y="611952"/>
              <a:ext cx="1614107" cy="255270"/>
            </a:xfrm>
            <a:prstGeom prst="rect">
              <a:avLst/>
            </a:prstGeom>
          </p:spPr>
          <p:txBody>
            <a:bodyPr anchor="t" rtlCol="false" tIns="0" lIns="0" bIns="0" rIns="0">
              <a:spAutoFit/>
            </a:bodyPr>
            <a:lstStyle/>
            <a:p>
              <a:pPr>
                <a:lnSpc>
                  <a:spcPts val="1619"/>
                </a:lnSpc>
              </a:pPr>
              <a:r>
                <a:rPr lang="en-US" sz="1199">
                  <a:solidFill>
                    <a:srgbClr val="000000"/>
                  </a:solidFill>
                  <a:latin typeface="Libre Baskerville"/>
                </a:rPr>
                <a:t>*Immigrantes</a:t>
              </a:r>
            </a:p>
          </p:txBody>
        </p:sp>
        <p:sp>
          <p:nvSpPr>
            <p:cNvPr name="TextBox 15" id="15"/>
            <p:cNvSpPr txBox="true"/>
            <p:nvPr/>
          </p:nvSpPr>
          <p:spPr>
            <a:xfrm rot="0">
              <a:off x="0" y="976254"/>
              <a:ext cx="5721461" cy="255270"/>
            </a:xfrm>
            <a:prstGeom prst="rect">
              <a:avLst/>
            </a:prstGeom>
          </p:spPr>
          <p:txBody>
            <a:bodyPr anchor="t" rtlCol="false" tIns="0" lIns="0" bIns="0" rIns="0">
              <a:spAutoFit/>
            </a:bodyPr>
            <a:lstStyle/>
            <a:p>
              <a:pPr>
                <a:lnSpc>
                  <a:spcPts val="1619"/>
                </a:lnSpc>
              </a:pPr>
              <a:r>
                <a:rPr lang="en-US" sz="1199">
                  <a:solidFill>
                    <a:srgbClr val="000000"/>
                  </a:solidFill>
                  <a:latin typeface="Libre Baskerville"/>
                </a:rPr>
                <a:t>*Souvent racisées ou portant des signes distinctifs</a:t>
              </a:r>
            </a:p>
          </p:txBody>
        </p:sp>
      </p:grpSp>
      <p:sp>
        <p:nvSpPr>
          <p:cNvPr name="TextBox 16" id="16"/>
          <p:cNvSpPr txBox="true"/>
          <p:nvPr/>
        </p:nvSpPr>
        <p:spPr>
          <a:xfrm rot="0">
            <a:off x="731476" y="2102157"/>
            <a:ext cx="4848688" cy="617220"/>
          </a:xfrm>
          <a:prstGeom prst="rect">
            <a:avLst/>
          </a:prstGeom>
        </p:spPr>
        <p:txBody>
          <a:bodyPr anchor="t" rtlCol="false" tIns="0" lIns="0" bIns="0" rIns="0">
            <a:spAutoFit/>
          </a:bodyPr>
          <a:lstStyle/>
          <a:p>
            <a:pPr algn="just">
              <a:lnSpc>
                <a:spcPts val="1679"/>
              </a:lnSpc>
              <a:spcBef>
                <a:spcPct val="0"/>
              </a:spcBef>
            </a:pPr>
            <a:r>
              <a:rPr lang="en-US" sz="1200">
                <a:solidFill>
                  <a:srgbClr val="000000"/>
                </a:solidFill>
                <a:latin typeface="Libre Baskerville"/>
              </a:rPr>
              <a:t>Nous travaillons dans le but de favoriser un pont de confiance entre les femmes immigrantes et les ressources en périnatalité pendant la grossesse, l’accouchement et le postnatal (0-2 ans).</a:t>
            </a:r>
          </a:p>
        </p:txBody>
      </p:sp>
      <p:sp>
        <p:nvSpPr>
          <p:cNvPr name="TextBox 17" id="17"/>
          <p:cNvSpPr txBox="true"/>
          <p:nvPr/>
        </p:nvSpPr>
        <p:spPr>
          <a:xfrm rot="0">
            <a:off x="731476" y="1699932"/>
            <a:ext cx="1126928" cy="306705"/>
          </a:xfrm>
          <a:prstGeom prst="rect">
            <a:avLst/>
          </a:prstGeom>
        </p:spPr>
        <p:txBody>
          <a:bodyPr anchor="t" rtlCol="false" tIns="0" lIns="0" bIns="0" rIns="0">
            <a:spAutoFit/>
          </a:bodyPr>
          <a:lstStyle/>
          <a:p>
            <a:pPr>
              <a:lnSpc>
                <a:spcPts val="2520"/>
              </a:lnSpc>
              <a:spcBef>
                <a:spcPct val="0"/>
              </a:spcBef>
            </a:pPr>
            <a:r>
              <a:rPr lang="en-US" sz="1800">
                <a:solidFill>
                  <a:srgbClr val="FABA9E"/>
                </a:solidFill>
                <a:latin typeface="Libre Baskerville Bold"/>
              </a:rPr>
              <a:t>Mission</a:t>
            </a:r>
          </a:p>
        </p:txBody>
      </p:sp>
      <p:sp>
        <p:nvSpPr>
          <p:cNvPr name="TextBox 18" id="18"/>
          <p:cNvSpPr txBox="true"/>
          <p:nvPr/>
        </p:nvSpPr>
        <p:spPr>
          <a:xfrm rot="0">
            <a:off x="8478514" y="858520"/>
            <a:ext cx="562660"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10/46</a:t>
            </a:r>
          </a:p>
        </p:txBody>
      </p:sp>
      <p:sp>
        <p:nvSpPr>
          <p:cNvPr name="TextBox 19" id="19"/>
          <p:cNvSpPr txBox="true"/>
          <p:nvPr/>
        </p:nvSpPr>
        <p:spPr>
          <a:xfrm rot="0">
            <a:off x="769502" y="702945"/>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flipV="true">
            <a:off x="731564" y="1170241"/>
            <a:ext cx="8290560" cy="19050"/>
          </a:xfrm>
          <a:prstGeom prst="line">
            <a:avLst/>
          </a:prstGeom>
          <a:ln cap="flat" w="38100">
            <a:solidFill>
              <a:srgbClr val="000000"/>
            </a:solidFill>
            <a:prstDash val="solid"/>
            <a:headEnd type="none" len="sm" w="sm"/>
            <a:tailEnd type="none" len="sm" w="sm"/>
          </a:ln>
        </p:spPr>
      </p:sp>
      <p:sp>
        <p:nvSpPr>
          <p:cNvPr name="AutoShape 3" id="3"/>
          <p:cNvSpPr/>
          <p:nvPr/>
        </p:nvSpPr>
        <p:spPr>
          <a:xfrm>
            <a:off x="6437376" y="6286500"/>
            <a:ext cx="3316224" cy="0"/>
          </a:xfrm>
          <a:prstGeom prst="line">
            <a:avLst/>
          </a:prstGeom>
          <a:ln cap="flat" w="38100">
            <a:solidFill>
              <a:srgbClr val="000000"/>
            </a:solidFill>
            <a:prstDash val="solid"/>
            <a:headEnd type="none" len="sm" w="sm"/>
            <a:tailEnd type="none" len="sm" w="sm"/>
          </a:ln>
        </p:spPr>
      </p:sp>
      <p:grpSp>
        <p:nvGrpSpPr>
          <p:cNvPr name="Group 4" id="4"/>
          <p:cNvGrpSpPr/>
          <p:nvPr/>
        </p:nvGrpSpPr>
        <p:grpSpPr>
          <a:xfrm rot="0">
            <a:off x="-627651" y="1427422"/>
            <a:ext cx="10727982" cy="1485265"/>
            <a:chOff x="0" y="0"/>
            <a:chExt cx="3973327" cy="550098"/>
          </a:xfrm>
        </p:grpSpPr>
        <p:sp>
          <p:nvSpPr>
            <p:cNvPr name="Freeform 5" id="5"/>
            <p:cNvSpPr/>
            <p:nvPr/>
          </p:nvSpPr>
          <p:spPr>
            <a:xfrm flipH="false" flipV="false" rot="0">
              <a:off x="0" y="0"/>
              <a:ext cx="3973326" cy="550098"/>
            </a:xfrm>
            <a:custGeom>
              <a:avLst/>
              <a:gdLst/>
              <a:ahLst/>
              <a:cxnLst/>
              <a:rect r="r" b="b" t="t" l="l"/>
              <a:pathLst>
                <a:path h="550098" w="3973326">
                  <a:moveTo>
                    <a:pt x="0" y="0"/>
                  </a:moveTo>
                  <a:lnTo>
                    <a:pt x="3973326" y="0"/>
                  </a:lnTo>
                  <a:lnTo>
                    <a:pt x="3973326" y="550098"/>
                  </a:lnTo>
                  <a:lnTo>
                    <a:pt x="0" y="550098"/>
                  </a:lnTo>
                  <a:close/>
                </a:path>
              </a:pathLst>
            </a:custGeom>
            <a:solidFill>
              <a:srgbClr val="FABA9E">
                <a:alpha val="49804"/>
              </a:srgbClr>
            </a:solidFill>
          </p:spPr>
        </p:sp>
        <p:sp>
          <p:nvSpPr>
            <p:cNvPr name="TextBox 6" id="6"/>
            <p:cNvSpPr txBox="true"/>
            <p:nvPr/>
          </p:nvSpPr>
          <p:spPr>
            <a:xfrm>
              <a:off x="0" y="-28575"/>
              <a:ext cx="812800" cy="841375"/>
            </a:xfrm>
            <a:prstGeom prst="rect">
              <a:avLst/>
            </a:prstGeom>
          </p:spPr>
          <p:txBody>
            <a:bodyPr anchor="ctr" rtlCol="false" tIns="50800" lIns="50800" bIns="50800" rIns="50800"/>
            <a:lstStyle/>
            <a:p>
              <a:pPr algn="ctr">
                <a:lnSpc>
                  <a:spcPts val="1960"/>
                </a:lnSpc>
              </a:pPr>
            </a:p>
          </p:txBody>
        </p:sp>
      </p:grpSp>
      <p:sp>
        <p:nvSpPr>
          <p:cNvPr name="TextBox 7" id="7"/>
          <p:cNvSpPr txBox="true"/>
          <p:nvPr/>
        </p:nvSpPr>
        <p:spPr>
          <a:xfrm rot="0">
            <a:off x="8522203" y="881952"/>
            <a:ext cx="509490"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11/46</a:t>
            </a:r>
          </a:p>
        </p:txBody>
      </p:sp>
      <p:sp>
        <p:nvSpPr>
          <p:cNvPr name="TextBox 8" id="8"/>
          <p:cNvSpPr txBox="true"/>
          <p:nvPr/>
        </p:nvSpPr>
        <p:spPr>
          <a:xfrm rot="0">
            <a:off x="6437376" y="6276975"/>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9" id="9"/>
          <p:cNvSpPr txBox="true"/>
          <p:nvPr/>
        </p:nvSpPr>
        <p:spPr>
          <a:xfrm rot="0">
            <a:off x="872462" y="2022027"/>
            <a:ext cx="8008676" cy="735965"/>
          </a:xfrm>
          <a:prstGeom prst="rect">
            <a:avLst/>
          </a:prstGeom>
        </p:spPr>
        <p:txBody>
          <a:bodyPr anchor="t" rtlCol="false" tIns="0" lIns="0" bIns="0" rIns="0">
            <a:spAutoFit/>
          </a:bodyPr>
          <a:lstStyle/>
          <a:p>
            <a:pPr>
              <a:lnSpc>
                <a:spcPts val="1960"/>
              </a:lnSpc>
              <a:spcBef>
                <a:spcPct val="0"/>
              </a:spcBef>
            </a:pPr>
            <a:r>
              <a:rPr lang="en-US" sz="1400">
                <a:solidFill>
                  <a:srgbClr val="000000"/>
                </a:solidFill>
                <a:latin typeface="Libre Baskerville"/>
              </a:rPr>
              <a:t>Au SRPFIQ, notre prémisse est de reconnaître à la mère immigrante force, résilience et potentiel de mobilisation.</a:t>
            </a:r>
            <a:r>
              <a:rPr lang="en-US" sz="1400">
                <a:solidFill>
                  <a:srgbClr val="000000"/>
                </a:solidFill>
                <a:latin typeface="Libre Baskerville"/>
              </a:rPr>
              <a:t> La période périnatale est un «prétexte», un moment de vie propice pour se tendre la main.</a:t>
            </a:r>
          </a:p>
        </p:txBody>
      </p:sp>
      <p:sp>
        <p:nvSpPr>
          <p:cNvPr name="TextBox 10" id="10"/>
          <p:cNvSpPr txBox="true"/>
          <p:nvPr/>
        </p:nvSpPr>
        <p:spPr>
          <a:xfrm rot="0">
            <a:off x="3115592" y="1608642"/>
            <a:ext cx="3522416" cy="356235"/>
          </a:xfrm>
          <a:prstGeom prst="rect">
            <a:avLst/>
          </a:prstGeom>
        </p:spPr>
        <p:txBody>
          <a:bodyPr anchor="t" rtlCol="false" tIns="0" lIns="0" bIns="0" rIns="0">
            <a:spAutoFit/>
          </a:bodyPr>
          <a:lstStyle/>
          <a:p>
            <a:pPr algn="ctr">
              <a:lnSpc>
                <a:spcPts val="2940"/>
              </a:lnSpc>
              <a:spcBef>
                <a:spcPct val="0"/>
              </a:spcBef>
            </a:pPr>
            <a:r>
              <a:rPr lang="en-US" sz="2100">
                <a:solidFill>
                  <a:srgbClr val="EDA33A"/>
                </a:solidFill>
                <a:latin typeface="Libre Baskerville Bold"/>
              </a:rPr>
              <a:t>Notre offre et ses effets </a:t>
            </a:r>
          </a:p>
        </p:txBody>
      </p:sp>
      <p:sp>
        <p:nvSpPr>
          <p:cNvPr name="TextBox 11" id="11"/>
          <p:cNvSpPr txBox="true"/>
          <p:nvPr/>
        </p:nvSpPr>
        <p:spPr>
          <a:xfrm rot="0">
            <a:off x="6513670" y="3093662"/>
            <a:ext cx="1294655" cy="306705"/>
          </a:xfrm>
          <a:prstGeom prst="rect">
            <a:avLst/>
          </a:prstGeom>
        </p:spPr>
        <p:txBody>
          <a:bodyPr anchor="t" rtlCol="false" tIns="0" lIns="0" bIns="0" rIns="0">
            <a:spAutoFit/>
          </a:bodyPr>
          <a:lstStyle/>
          <a:p>
            <a:pPr algn="ctr">
              <a:lnSpc>
                <a:spcPts val="2520"/>
              </a:lnSpc>
              <a:spcBef>
                <a:spcPct val="0"/>
              </a:spcBef>
            </a:pPr>
            <a:r>
              <a:rPr lang="en-US" sz="1800">
                <a:solidFill>
                  <a:srgbClr val="EDA33A"/>
                </a:solidFill>
                <a:latin typeface="Libre Baskerville Bold"/>
              </a:rPr>
              <a:t> </a:t>
            </a:r>
            <a:r>
              <a:rPr lang="en-US" sz="1800">
                <a:solidFill>
                  <a:srgbClr val="EDA33A"/>
                </a:solidFill>
                <a:latin typeface="Libre Baskerville Bold"/>
              </a:rPr>
              <a:t>Ses effets:</a:t>
            </a:r>
          </a:p>
        </p:txBody>
      </p:sp>
      <p:sp>
        <p:nvSpPr>
          <p:cNvPr name="Freeform 12" id="12"/>
          <p:cNvSpPr/>
          <p:nvPr/>
        </p:nvSpPr>
        <p:spPr>
          <a:xfrm flipH="false" flipV="false" rot="0">
            <a:off x="2461543" y="3163643"/>
            <a:ext cx="4176465" cy="3221098"/>
          </a:xfrm>
          <a:custGeom>
            <a:avLst/>
            <a:gdLst/>
            <a:ahLst/>
            <a:cxnLst/>
            <a:rect r="r" b="b" t="t" l="l"/>
            <a:pathLst>
              <a:path h="3221098" w="4176465">
                <a:moveTo>
                  <a:pt x="0" y="0"/>
                </a:moveTo>
                <a:lnTo>
                  <a:pt x="4176465" y="0"/>
                </a:lnTo>
                <a:lnTo>
                  <a:pt x="4176465" y="3221099"/>
                </a:lnTo>
                <a:lnTo>
                  <a:pt x="0" y="3221099"/>
                </a:lnTo>
                <a:lnTo>
                  <a:pt x="0" y="0"/>
                </a:lnTo>
                <a:close/>
              </a:path>
            </a:pathLst>
          </a:custGeom>
          <a:blipFill>
            <a:blip r:embed="rId2">
              <a:alphaModFix amt="13000"/>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4045509" y="4501203"/>
            <a:ext cx="2168371" cy="2300659"/>
          </a:xfrm>
          <a:custGeom>
            <a:avLst/>
            <a:gdLst/>
            <a:ahLst/>
            <a:cxnLst/>
            <a:rect r="r" b="b" t="t" l="l"/>
            <a:pathLst>
              <a:path h="2300659" w="2168371">
                <a:moveTo>
                  <a:pt x="0" y="0"/>
                </a:moveTo>
                <a:lnTo>
                  <a:pt x="2168370" y="0"/>
                </a:lnTo>
                <a:lnTo>
                  <a:pt x="2168370" y="2300659"/>
                </a:lnTo>
                <a:lnTo>
                  <a:pt x="0" y="2300659"/>
                </a:lnTo>
                <a:lnTo>
                  <a:pt x="0" y="0"/>
                </a:lnTo>
                <a:close/>
              </a:path>
            </a:pathLst>
          </a:custGeom>
          <a:blipFill>
            <a:blip r:embed="rId4">
              <a:alphaModFix amt="13000"/>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2589424" y="4403786"/>
            <a:ext cx="1750743" cy="1857552"/>
          </a:xfrm>
          <a:custGeom>
            <a:avLst/>
            <a:gdLst/>
            <a:ahLst/>
            <a:cxnLst/>
            <a:rect r="r" b="b" t="t" l="l"/>
            <a:pathLst>
              <a:path h="1857552" w="1750743">
                <a:moveTo>
                  <a:pt x="0" y="0"/>
                </a:moveTo>
                <a:lnTo>
                  <a:pt x="1750743" y="0"/>
                </a:lnTo>
                <a:lnTo>
                  <a:pt x="1750743" y="1857553"/>
                </a:lnTo>
                <a:lnTo>
                  <a:pt x="0" y="1857553"/>
                </a:lnTo>
                <a:lnTo>
                  <a:pt x="0" y="0"/>
                </a:lnTo>
                <a:close/>
              </a:path>
            </a:pathLst>
          </a:custGeom>
          <a:blipFill>
            <a:blip r:embed="rId4">
              <a:alphaModFix amt="13000"/>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0">
            <a:off x="4549775" y="3041275"/>
            <a:ext cx="1750743" cy="1857552"/>
          </a:xfrm>
          <a:custGeom>
            <a:avLst/>
            <a:gdLst/>
            <a:ahLst/>
            <a:cxnLst/>
            <a:rect r="r" b="b" t="t" l="l"/>
            <a:pathLst>
              <a:path h="1857552" w="1750743">
                <a:moveTo>
                  <a:pt x="0" y="0"/>
                </a:moveTo>
                <a:lnTo>
                  <a:pt x="1750744" y="0"/>
                </a:lnTo>
                <a:lnTo>
                  <a:pt x="1750744" y="1857553"/>
                </a:lnTo>
                <a:lnTo>
                  <a:pt x="0" y="1857553"/>
                </a:lnTo>
                <a:lnTo>
                  <a:pt x="0" y="0"/>
                </a:lnTo>
                <a:close/>
              </a:path>
            </a:pathLst>
          </a:custGeom>
          <a:blipFill>
            <a:blip r:embed="rId4">
              <a:alphaModFix amt="13000"/>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0">
            <a:off x="3222735" y="2843717"/>
            <a:ext cx="1750743" cy="1857552"/>
          </a:xfrm>
          <a:custGeom>
            <a:avLst/>
            <a:gdLst/>
            <a:ahLst/>
            <a:cxnLst/>
            <a:rect r="r" b="b" t="t" l="l"/>
            <a:pathLst>
              <a:path h="1857552" w="1750743">
                <a:moveTo>
                  <a:pt x="0" y="0"/>
                </a:moveTo>
                <a:lnTo>
                  <a:pt x="1750743" y="0"/>
                </a:lnTo>
                <a:lnTo>
                  <a:pt x="1750743" y="1857552"/>
                </a:lnTo>
                <a:lnTo>
                  <a:pt x="0" y="1857552"/>
                </a:lnTo>
                <a:lnTo>
                  <a:pt x="0" y="0"/>
                </a:lnTo>
                <a:close/>
              </a:path>
            </a:pathLst>
          </a:custGeom>
          <a:blipFill>
            <a:blip r:embed="rId4">
              <a:alphaModFix amt="13000"/>
              <a:extLst>
                <a:ext uri="{96DAC541-7B7A-43D3-8B79-37D633B846F1}">
                  <asvg:svgBlip xmlns:asvg="http://schemas.microsoft.com/office/drawing/2016/SVG/main" r:embed="rId5"/>
                </a:ext>
              </a:extLst>
            </a:blip>
            <a:stretch>
              <a:fillRect l="0" t="0" r="0" b="0"/>
            </a:stretch>
          </a:blipFill>
        </p:spPr>
      </p:sp>
      <p:sp>
        <p:nvSpPr>
          <p:cNvPr name="TextBox 17" id="17"/>
          <p:cNvSpPr txBox="true"/>
          <p:nvPr/>
        </p:nvSpPr>
        <p:spPr>
          <a:xfrm rot="0">
            <a:off x="5309352" y="5411576"/>
            <a:ext cx="3567069" cy="488315"/>
          </a:xfrm>
          <a:prstGeom prst="rect">
            <a:avLst/>
          </a:prstGeom>
        </p:spPr>
        <p:txBody>
          <a:bodyPr anchor="t" rtlCol="false" tIns="0" lIns="0" bIns="0" rIns="0">
            <a:spAutoFit/>
          </a:bodyPr>
          <a:lstStyle/>
          <a:p>
            <a:pPr marL="302261" indent="-151130" lvl="1">
              <a:lnSpc>
                <a:spcPts val="1960"/>
              </a:lnSpc>
              <a:buFont typeface="Arial"/>
              <a:buChar char="•"/>
            </a:pPr>
            <a:r>
              <a:rPr lang="en-US" sz="1400">
                <a:solidFill>
                  <a:srgbClr val="000000"/>
                </a:solidFill>
                <a:latin typeface="Libre Baskerville"/>
              </a:rPr>
              <a:t>Réalisation du plein potentiel, transformation du parcours de vie</a:t>
            </a:r>
          </a:p>
        </p:txBody>
      </p:sp>
      <p:sp>
        <p:nvSpPr>
          <p:cNvPr name="TextBox 18" id="18"/>
          <p:cNvSpPr txBox="true"/>
          <p:nvPr/>
        </p:nvSpPr>
        <p:spPr>
          <a:xfrm rot="0">
            <a:off x="5309352" y="3487260"/>
            <a:ext cx="2619355" cy="488315"/>
          </a:xfrm>
          <a:prstGeom prst="rect">
            <a:avLst/>
          </a:prstGeom>
        </p:spPr>
        <p:txBody>
          <a:bodyPr anchor="t" rtlCol="false" tIns="0" lIns="0" bIns="0" rIns="0">
            <a:spAutoFit/>
          </a:bodyPr>
          <a:lstStyle/>
          <a:p>
            <a:pPr marL="302261" indent="-151130" lvl="1">
              <a:lnSpc>
                <a:spcPts val="1960"/>
              </a:lnSpc>
              <a:buFont typeface="Arial"/>
              <a:buChar char="•"/>
            </a:pPr>
            <a:r>
              <a:rPr lang="en-US" sz="1400">
                <a:solidFill>
                  <a:srgbClr val="000000"/>
                </a:solidFill>
                <a:latin typeface="Libre Baskerville"/>
              </a:rPr>
              <a:t>Diminution du poids des</a:t>
            </a:r>
          </a:p>
          <a:p>
            <a:pPr>
              <a:lnSpc>
                <a:spcPts val="1960"/>
              </a:lnSpc>
            </a:pPr>
            <a:r>
              <a:rPr lang="en-US" sz="1400">
                <a:solidFill>
                  <a:srgbClr val="000000"/>
                </a:solidFill>
                <a:latin typeface="Libre Baskerville"/>
              </a:rPr>
              <a:t>      obstacles rencontrés</a:t>
            </a:r>
          </a:p>
        </p:txBody>
      </p:sp>
      <p:sp>
        <p:nvSpPr>
          <p:cNvPr name="TextBox 19" id="19"/>
          <p:cNvSpPr txBox="true"/>
          <p:nvPr/>
        </p:nvSpPr>
        <p:spPr>
          <a:xfrm rot="0">
            <a:off x="5309352" y="4030252"/>
            <a:ext cx="3092682" cy="240665"/>
          </a:xfrm>
          <a:prstGeom prst="rect">
            <a:avLst/>
          </a:prstGeom>
        </p:spPr>
        <p:txBody>
          <a:bodyPr anchor="t" rtlCol="false" tIns="0" lIns="0" bIns="0" rIns="0">
            <a:spAutoFit/>
          </a:bodyPr>
          <a:lstStyle/>
          <a:p>
            <a:pPr marL="302261" indent="-151130" lvl="1">
              <a:lnSpc>
                <a:spcPts val="1960"/>
              </a:lnSpc>
              <a:buFont typeface="Arial"/>
              <a:buChar char="•"/>
            </a:pPr>
            <a:r>
              <a:rPr lang="en-US" sz="1400">
                <a:solidFill>
                  <a:srgbClr val="000000"/>
                </a:solidFill>
                <a:latin typeface="Libre Baskerville"/>
              </a:rPr>
              <a:t>Force et enracinement</a:t>
            </a:r>
          </a:p>
        </p:txBody>
      </p:sp>
      <p:sp>
        <p:nvSpPr>
          <p:cNvPr name="TextBox 20" id="20"/>
          <p:cNvSpPr txBox="true"/>
          <p:nvPr/>
        </p:nvSpPr>
        <p:spPr>
          <a:xfrm rot="0">
            <a:off x="5309352" y="4325593"/>
            <a:ext cx="3450671" cy="735965"/>
          </a:xfrm>
          <a:prstGeom prst="rect">
            <a:avLst/>
          </a:prstGeom>
        </p:spPr>
        <p:txBody>
          <a:bodyPr anchor="t" rtlCol="false" tIns="0" lIns="0" bIns="0" rIns="0">
            <a:spAutoFit/>
          </a:bodyPr>
          <a:lstStyle/>
          <a:p>
            <a:pPr marL="302261" indent="-151130" lvl="1">
              <a:lnSpc>
                <a:spcPts val="1960"/>
              </a:lnSpc>
              <a:buFont typeface="Arial"/>
              <a:buChar char="•"/>
            </a:pPr>
            <a:r>
              <a:rPr lang="en-US" sz="1400">
                <a:solidFill>
                  <a:srgbClr val="000000"/>
                </a:solidFill>
                <a:latin typeface="Libre Baskerville"/>
              </a:rPr>
              <a:t>Regain de confiance chez la future maman et stimulation de la capacité d'agir</a:t>
            </a:r>
          </a:p>
        </p:txBody>
      </p:sp>
      <p:sp>
        <p:nvSpPr>
          <p:cNvPr name="TextBox 21" id="21"/>
          <p:cNvSpPr txBox="true"/>
          <p:nvPr/>
        </p:nvSpPr>
        <p:spPr>
          <a:xfrm rot="0">
            <a:off x="5309352" y="5957041"/>
            <a:ext cx="3259011" cy="240665"/>
          </a:xfrm>
          <a:prstGeom prst="rect">
            <a:avLst/>
          </a:prstGeom>
        </p:spPr>
        <p:txBody>
          <a:bodyPr anchor="t" rtlCol="false" tIns="0" lIns="0" bIns="0" rIns="0">
            <a:spAutoFit/>
          </a:bodyPr>
          <a:lstStyle/>
          <a:p>
            <a:pPr marL="302261" indent="-151130" lvl="1">
              <a:lnSpc>
                <a:spcPts val="1960"/>
              </a:lnSpc>
              <a:buFont typeface="Arial"/>
              <a:buChar char="•"/>
            </a:pPr>
            <a:r>
              <a:rPr lang="en-US" sz="1400" u="none">
                <a:solidFill>
                  <a:srgbClr val="000000"/>
                </a:solidFill>
                <a:latin typeface="Libre Baskerville"/>
              </a:rPr>
              <a:t>Leviers de reprise de pouvoir</a:t>
            </a:r>
          </a:p>
        </p:txBody>
      </p:sp>
      <p:sp>
        <p:nvSpPr>
          <p:cNvPr name="TextBox 22" id="22"/>
          <p:cNvSpPr txBox="true"/>
          <p:nvPr/>
        </p:nvSpPr>
        <p:spPr>
          <a:xfrm rot="0">
            <a:off x="5309352" y="5116235"/>
            <a:ext cx="3758592" cy="240665"/>
          </a:xfrm>
          <a:prstGeom prst="rect">
            <a:avLst/>
          </a:prstGeom>
        </p:spPr>
        <p:txBody>
          <a:bodyPr anchor="t" rtlCol="false" tIns="0" lIns="0" bIns="0" rIns="0">
            <a:spAutoFit/>
          </a:bodyPr>
          <a:lstStyle/>
          <a:p>
            <a:pPr marL="302261" indent="-151130" lvl="1">
              <a:lnSpc>
                <a:spcPts val="1960"/>
              </a:lnSpc>
              <a:buFont typeface="Arial"/>
              <a:buChar char="•"/>
            </a:pPr>
            <a:r>
              <a:rPr lang="en-US" sz="1400">
                <a:solidFill>
                  <a:srgbClr val="000000"/>
                </a:solidFill>
                <a:latin typeface="Libre Baskerville"/>
              </a:rPr>
              <a:t>Accélération de l'adaptation familiale</a:t>
            </a:r>
          </a:p>
        </p:txBody>
      </p:sp>
      <p:sp>
        <p:nvSpPr>
          <p:cNvPr name="TextBox 23" id="23"/>
          <p:cNvSpPr txBox="true"/>
          <p:nvPr/>
        </p:nvSpPr>
        <p:spPr>
          <a:xfrm rot="0">
            <a:off x="1279802" y="3093662"/>
            <a:ext cx="2105298" cy="306705"/>
          </a:xfrm>
          <a:prstGeom prst="rect">
            <a:avLst/>
          </a:prstGeom>
        </p:spPr>
        <p:txBody>
          <a:bodyPr anchor="t" rtlCol="false" tIns="0" lIns="0" bIns="0" rIns="0">
            <a:spAutoFit/>
          </a:bodyPr>
          <a:lstStyle/>
          <a:p>
            <a:pPr algn="ctr">
              <a:lnSpc>
                <a:spcPts val="2520"/>
              </a:lnSpc>
              <a:spcBef>
                <a:spcPct val="0"/>
              </a:spcBef>
            </a:pPr>
            <a:r>
              <a:rPr lang="en-US" sz="1800">
                <a:solidFill>
                  <a:srgbClr val="EDA33A"/>
                </a:solidFill>
                <a:latin typeface="Libre Baskerville Bold"/>
              </a:rPr>
              <a:t>Le SRPFIQ offre:</a:t>
            </a:r>
          </a:p>
        </p:txBody>
      </p:sp>
      <p:sp>
        <p:nvSpPr>
          <p:cNvPr name="TextBox 24" id="24"/>
          <p:cNvSpPr txBox="true"/>
          <p:nvPr/>
        </p:nvSpPr>
        <p:spPr>
          <a:xfrm rot="0">
            <a:off x="702945" y="4146290"/>
            <a:ext cx="3259011" cy="740727"/>
          </a:xfrm>
          <a:prstGeom prst="rect">
            <a:avLst/>
          </a:prstGeom>
        </p:spPr>
        <p:txBody>
          <a:bodyPr anchor="t" rtlCol="false" tIns="0" lIns="0" bIns="0" rIns="0">
            <a:spAutoFit/>
          </a:bodyPr>
          <a:lstStyle/>
          <a:p>
            <a:pPr marL="302261" indent="-151130" lvl="1">
              <a:lnSpc>
                <a:spcPts val="1960"/>
              </a:lnSpc>
              <a:buFont typeface="Arial"/>
              <a:buChar char="•"/>
            </a:pPr>
            <a:r>
              <a:rPr lang="en-US" sz="1400">
                <a:solidFill>
                  <a:srgbClr val="000000"/>
                </a:solidFill>
                <a:latin typeface="Libre Baskerville"/>
              </a:rPr>
              <a:t>Accompagnement personnalisé par le jumelage</a:t>
            </a:r>
            <a:r>
              <a:rPr lang="en-US" sz="1400" u="none">
                <a:solidFill>
                  <a:srgbClr val="000000"/>
                </a:solidFill>
                <a:latin typeface="Libre Baskerville"/>
              </a:rPr>
              <a:t> avec des sœurs de vécus</a:t>
            </a:r>
          </a:p>
        </p:txBody>
      </p:sp>
      <p:sp>
        <p:nvSpPr>
          <p:cNvPr name="TextBox 25" id="25"/>
          <p:cNvSpPr txBox="true"/>
          <p:nvPr/>
        </p:nvSpPr>
        <p:spPr>
          <a:xfrm rot="0">
            <a:off x="702945" y="5299316"/>
            <a:ext cx="2189738" cy="240665"/>
          </a:xfrm>
          <a:prstGeom prst="rect">
            <a:avLst/>
          </a:prstGeom>
        </p:spPr>
        <p:txBody>
          <a:bodyPr anchor="t" rtlCol="false" tIns="0" lIns="0" bIns="0" rIns="0">
            <a:spAutoFit/>
          </a:bodyPr>
          <a:lstStyle/>
          <a:p>
            <a:pPr marL="302261" indent="-151130" lvl="1">
              <a:lnSpc>
                <a:spcPts val="1960"/>
              </a:lnSpc>
              <a:buFont typeface="Arial"/>
              <a:buChar char="•"/>
            </a:pPr>
            <a:r>
              <a:rPr lang="en-US" sz="1400">
                <a:solidFill>
                  <a:srgbClr val="000000"/>
                </a:solidFill>
                <a:latin typeface="Libre Baskerville"/>
              </a:rPr>
              <a:t>E</a:t>
            </a:r>
            <a:r>
              <a:rPr lang="en-US" sz="1400" u="none">
                <a:solidFill>
                  <a:srgbClr val="000000"/>
                </a:solidFill>
                <a:latin typeface="Libre Baskerville"/>
              </a:rPr>
              <a:t>space sécuritaire</a:t>
            </a:r>
          </a:p>
        </p:txBody>
      </p:sp>
      <p:sp>
        <p:nvSpPr>
          <p:cNvPr name="TextBox 26" id="26"/>
          <p:cNvSpPr txBox="true"/>
          <p:nvPr/>
        </p:nvSpPr>
        <p:spPr>
          <a:xfrm rot="0">
            <a:off x="702945" y="5957041"/>
            <a:ext cx="2412647" cy="240665"/>
          </a:xfrm>
          <a:prstGeom prst="rect">
            <a:avLst/>
          </a:prstGeom>
        </p:spPr>
        <p:txBody>
          <a:bodyPr anchor="t" rtlCol="false" tIns="0" lIns="0" bIns="0" rIns="0">
            <a:spAutoFit/>
          </a:bodyPr>
          <a:lstStyle/>
          <a:p>
            <a:pPr marL="302261" indent="-151130" lvl="1">
              <a:lnSpc>
                <a:spcPts val="1960"/>
              </a:lnSpc>
              <a:buFont typeface="Arial"/>
              <a:buChar char="•"/>
            </a:pPr>
            <a:r>
              <a:rPr lang="en-US" sz="1400">
                <a:solidFill>
                  <a:srgbClr val="000000"/>
                </a:solidFill>
                <a:latin typeface="Libre Baskerville"/>
              </a:rPr>
              <a:t>O</a:t>
            </a:r>
            <a:r>
              <a:rPr lang="en-US" sz="1400" u="none">
                <a:solidFill>
                  <a:srgbClr val="000000"/>
                </a:solidFill>
                <a:latin typeface="Libre Baskerville"/>
              </a:rPr>
              <a:t>utils et opportunités </a:t>
            </a:r>
          </a:p>
        </p:txBody>
      </p:sp>
      <p:sp>
        <p:nvSpPr>
          <p:cNvPr name="TextBox 27" id="27"/>
          <p:cNvSpPr txBox="true"/>
          <p:nvPr/>
        </p:nvSpPr>
        <p:spPr>
          <a:xfrm rot="0">
            <a:off x="702945" y="5628179"/>
            <a:ext cx="2953816" cy="240665"/>
          </a:xfrm>
          <a:prstGeom prst="rect">
            <a:avLst/>
          </a:prstGeom>
        </p:spPr>
        <p:txBody>
          <a:bodyPr anchor="t" rtlCol="false" tIns="0" lIns="0" bIns="0" rIns="0">
            <a:spAutoFit/>
          </a:bodyPr>
          <a:lstStyle/>
          <a:p>
            <a:pPr marL="302261" indent="-151130" lvl="1">
              <a:lnSpc>
                <a:spcPts val="1960"/>
              </a:lnSpc>
              <a:buFont typeface="Arial"/>
              <a:buChar char="•"/>
            </a:pPr>
            <a:r>
              <a:rPr lang="en-US" sz="1400">
                <a:solidFill>
                  <a:srgbClr val="000000"/>
                </a:solidFill>
                <a:latin typeface="Libre Baskerville"/>
              </a:rPr>
              <a:t>S</a:t>
            </a:r>
            <a:r>
              <a:rPr lang="en-US" sz="1400" u="none">
                <a:solidFill>
                  <a:srgbClr val="000000"/>
                </a:solidFill>
                <a:latin typeface="Libre Baskerville"/>
              </a:rPr>
              <a:t>outien psycho-émotif</a:t>
            </a:r>
          </a:p>
        </p:txBody>
      </p:sp>
      <p:sp>
        <p:nvSpPr>
          <p:cNvPr name="TextBox 28" id="28"/>
          <p:cNvSpPr txBox="true"/>
          <p:nvPr/>
        </p:nvSpPr>
        <p:spPr>
          <a:xfrm rot="0">
            <a:off x="702945" y="3488565"/>
            <a:ext cx="3259011" cy="240665"/>
          </a:xfrm>
          <a:prstGeom prst="rect">
            <a:avLst/>
          </a:prstGeom>
        </p:spPr>
        <p:txBody>
          <a:bodyPr anchor="t" rtlCol="false" tIns="0" lIns="0" bIns="0" rIns="0">
            <a:spAutoFit/>
          </a:bodyPr>
          <a:lstStyle/>
          <a:p>
            <a:pPr marL="302261" indent="-151130" lvl="1">
              <a:lnSpc>
                <a:spcPts val="1960"/>
              </a:lnSpc>
              <a:buFont typeface="Arial"/>
              <a:buChar char="•"/>
            </a:pPr>
            <a:r>
              <a:rPr lang="en-US" sz="1400">
                <a:solidFill>
                  <a:srgbClr val="000000"/>
                </a:solidFill>
                <a:latin typeface="Libre Baskerville"/>
              </a:rPr>
              <a:t>Services aux femmes </a:t>
            </a:r>
          </a:p>
        </p:txBody>
      </p:sp>
      <p:sp>
        <p:nvSpPr>
          <p:cNvPr name="TextBox 29" id="29"/>
          <p:cNvSpPr txBox="true"/>
          <p:nvPr/>
        </p:nvSpPr>
        <p:spPr>
          <a:xfrm rot="0">
            <a:off x="702945" y="3817428"/>
            <a:ext cx="3259011" cy="240665"/>
          </a:xfrm>
          <a:prstGeom prst="rect">
            <a:avLst/>
          </a:prstGeom>
        </p:spPr>
        <p:txBody>
          <a:bodyPr anchor="t" rtlCol="false" tIns="0" lIns="0" bIns="0" rIns="0">
            <a:spAutoFit/>
          </a:bodyPr>
          <a:lstStyle/>
          <a:p>
            <a:pPr marL="302261" indent="-151130" lvl="1">
              <a:lnSpc>
                <a:spcPts val="1960"/>
              </a:lnSpc>
              <a:buFont typeface="Arial"/>
              <a:buChar char="•"/>
            </a:pPr>
            <a:r>
              <a:rPr lang="en-US" sz="1400">
                <a:solidFill>
                  <a:srgbClr val="000000"/>
                </a:solidFill>
                <a:latin typeface="Libre Baskerville"/>
              </a:rPr>
              <a:t>Accueil téléphonique</a:t>
            </a:r>
          </a:p>
        </p:txBody>
      </p:sp>
      <p:sp>
        <p:nvSpPr>
          <p:cNvPr name="TextBox 30" id="30"/>
          <p:cNvSpPr txBox="true"/>
          <p:nvPr/>
        </p:nvSpPr>
        <p:spPr>
          <a:xfrm rot="0">
            <a:off x="702945" y="4970453"/>
            <a:ext cx="2611245" cy="240665"/>
          </a:xfrm>
          <a:prstGeom prst="rect">
            <a:avLst/>
          </a:prstGeom>
        </p:spPr>
        <p:txBody>
          <a:bodyPr anchor="t" rtlCol="false" tIns="0" lIns="0" bIns="0" rIns="0">
            <a:spAutoFit/>
          </a:bodyPr>
          <a:lstStyle/>
          <a:p>
            <a:pPr marL="302261" indent="-151130" lvl="1">
              <a:lnSpc>
                <a:spcPts val="1960"/>
              </a:lnSpc>
              <a:buFont typeface="Arial"/>
              <a:buChar char="•"/>
            </a:pPr>
            <a:r>
              <a:rPr lang="en-US" sz="1400">
                <a:solidFill>
                  <a:srgbClr val="000000"/>
                </a:solidFill>
                <a:latin typeface="Libre Baskerville"/>
              </a:rPr>
              <a:t>Évaluation des besoins, </a:t>
            </a:r>
          </a:p>
        </p:txBody>
      </p:sp>
      <p:sp>
        <p:nvSpPr>
          <p:cNvPr name="TextBox 31" id="31"/>
          <p:cNvSpPr txBox="true"/>
          <p:nvPr/>
        </p:nvSpPr>
        <p:spPr>
          <a:xfrm rot="0">
            <a:off x="731520" y="726377"/>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453977">
            <a:off x="6036724" y="1273350"/>
            <a:ext cx="5836612" cy="5762328"/>
          </a:xfrm>
          <a:custGeom>
            <a:avLst/>
            <a:gdLst/>
            <a:ahLst/>
            <a:cxnLst/>
            <a:rect r="r" b="b" t="t" l="l"/>
            <a:pathLst>
              <a:path h="5762328" w="5836612">
                <a:moveTo>
                  <a:pt x="0" y="0"/>
                </a:moveTo>
                <a:lnTo>
                  <a:pt x="5836612" y="0"/>
                </a:lnTo>
                <a:lnTo>
                  <a:pt x="5836612" y="5762327"/>
                </a:lnTo>
                <a:lnTo>
                  <a:pt x="0" y="5762327"/>
                </a:lnTo>
                <a:lnTo>
                  <a:pt x="0" y="0"/>
                </a:lnTo>
                <a:close/>
              </a:path>
            </a:pathLst>
          </a:custGeom>
          <a:blipFill>
            <a:blip r:embed="rId2">
              <a:alphaModFix amt="3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55531">
            <a:off x="6623277" y="1943845"/>
            <a:ext cx="5677372" cy="4378673"/>
          </a:xfrm>
          <a:custGeom>
            <a:avLst/>
            <a:gdLst/>
            <a:ahLst/>
            <a:cxnLst/>
            <a:rect r="r" b="b" t="t" l="l"/>
            <a:pathLst>
              <a:path h="4378673" w="5677372">
                <a:moveTo>
                  <a:pt x="0" y="0"/>
                </a:moveTo>
                <a:lnTo>
                  <a:pt x="5677372" y="0"/>
                </a:lnTo>
                <a:lnTo>
                  <a:pt x="5677372" y="4378673"/>
                </a:lnTo>
                <a:lnTo>
                  <a:pt x="0" y="4378673"/>
                </a:lnTo>
                <a:lnTo>
                  <a:pt x="0" y="0"/>
                </a:lnTo>
                <a:close/>
              </a:path>
            </a:pathLst>
          </a:custGeom>
          <a:blipFill>
            <a:blip r:embed="rId4">
              <a:alphaModFix amt="25000"/>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3512137">
            <a:off x="-17334" y="-224254"/>
            <a:ext cx="7378082" cy="11996881"/>
          </a:xfrm>
          <a:custGeom>
            <a:avLst/>
            <a:gdLst/>
            <a:ahLst/>
            <a:cxnLst/>
            <a:rect r="r" b="b" t="t" l="l"/>
            <a:pathLst>
              <a:path h="11996881" w="7378082">
                <a:moveTo>
                  <a:pt x="7378082" y="0"/>
                </a:moveTo>
                <a:lnTo>
                  <a:pt x="0" y="0"/>
                </a:lnTo>
                <a:lnTo>
                  <a:pt x="0" y="11996881"/>
                </a:lnTo>
                <a:lnTo>
                  <a:pt x="7378082" y="11996881"/>
                </a:lnTo>
                <a:lnTo>
                  <a:pt x="7378082" y="0"/>
                </a:lnTo>
                <a:close/>
              </a:path>
            </a:pathLst>
          </a:custGeom>
          <a:blipFill>
            <a:blip r:embed="rId6">
              <a:alphaModFix amt="21999"/>
              <a:extLst>
                <a:ext uri="{96DAC541-7B7A-43D3-8B79-37D633B846F1}">
                  <asvg:svgBlip xmlns:asvg="http://schemas.microsoft.com/office/drawing/2016/SVG/main" r:embed="rId7"/>
                </a:ext>
              </a:extLst>
            </a:blip>
            <a:stretch>
              <a:fillRect l="0" t="0" r="0" b="0"/>
            </a:stretch>
          </a:blipFill>
        </p:spPr>
      </p:sp>
      <p:sp>
        <p:nvSpPr>
          <p:cNvPr name="AutoShape 5" id="5"/>
          <p:cNvSpPr/>
          <p:nvPr/>
        </p:nvSpPr>
        <p:spPr>
          <a:xfrm flipV="true">
            <a:off x="755825" y="1185065"/>
            <a:ext cx="8290560" cy="19050"/>
          </a:xfrm>
          <a:prstGeom prst="line">
            <a:avLst/>
          </a:prstGeom>
          <a:ln cap="flat" w="38100">
            <a:solidFill>
              <a:srgbClr val="000000"/>
            </a:solidFill>
            <a:prstDash val="solid"/>
            <a:headEnd type="none" len="sm" w="sm"/>
            <a:tailEnd type="none" len="sm" w="sm"/>
          </a:ln>
        </p:spPr>
      </p:sp>
      <p:sp>
        <p:nvSpPr>
          <p:cNvPr name="AutoShape 6" id="6"/>
          <p:cNvSpPr/>
          <p:nvPr/>
        </p:nvSpPr>
        <p:spPr>
          <a:xfrm>
            <a:off x="6465951" y="6257925"/>
            <a:ext cx="3316224" cy="0"/>
          </a:xfrm>
          <a:prstGeom prst="line">
            <a:avLst/>
          </a:prstGeom>
          <a:ln cap="flat" w="38100">
            <a:solidFill>
              <a:srgbClr val="000000"/>
            </a:solidFill>
            <a:prstDash val="solid"/>
            <a:headEnd type="none" len="sm" w="sm"/>
            <a:tailEnd type="none" len="sm" w="sm"/>
          </a:ln>
        </p:spPr>
      </p:sp>
      <p:sp>
        <p:nvSpPr>
          <p:cNvPr name="TextBox 7" id="7"/>
          <p:cNvSpPr txBox="true"/>
          <p:nvPr/>
        </p:nvSpPr>
        <p:spPr>
          <a:xfrm rot="0">
            <a:off x="2910939" y="1560857"/>
            <a:ext cx="2219027" cy="356235"/>
          </a:xfrm>
          <a:prstGeom prst="rect">
            <a:avLst/>
          </a:prstGeom>
        </p:spPr>
        <p:txBody>
          <a:bodyPr anchor="t" rtlCol="false" tIns="0" lIns="0" bIns="0" rIns="0">
            <a:spAutoFit/>
          </a:bodyPr>
          <a:lstStyle/>
          <a:p>
            <a:pPr algn="just">
              <a:lnSpc>
                <a:spcPts val="2940"/>
              </a:lnSpc>
              <a:spcBef>
                <a:spcPct val="0"/>
              </a:spcBef>
            </a:pPr>
            <a:r>
              <a:rPr lang="en-US" sz="2100">
                <a:solidFill>
                  <a:srgbClr val="EDA33A"/>
                </a:solidFill>
                <a:latin typeface="Libre Baskerville Bold"/>
              </a:rPr>
              <a:t>Notre approche</a:t>
            </a:r>
          </a:p>
        </p:txBody>
      </p:sp>
      <p:sp>
        <p:nvSpPr>
          <p:cNvPr name="TextBox 8" id="8"/>
          <p:cNvSpPr txBox="true"/>
          <p:nvPr/>
        </p:nvSpPr>
        <p:spPr>
          <a:xfrm rot="0">
            <a:off x="6486049" y="6276975"/>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grpSp>
        <p:nvGrpSpPr>
          <p:cNvPr name="Group 9" id="9"/>
          <p:cNvGrpSpPr/>
          <p:nvPr/>
        </p:nvGrpSpPr>
        <p:grpSpPr>
          <a:xfrm rot="0">
            <a:off x="989690" y="2398863"/>
            <a:ext cx="5816400" cy="212090"/>
            <a:chOff x="0" y="0"/>
            <a:chExt cx="7755200" cy="282787"/>
          </a:xfrm>
        </p:grpSpPr>
        <p:sp>
          <p:nvSpPr>
            <p:cNvPr name="TextBox 10" id="10"/>
            <p:cNvSpPr txBox="true"/>
            <p:nvPr/>
          </p:nvSpPr>
          <p:spPr>
            <a:xfrm rot="0">
              <a:off x="3363051" y="-28575"/>
              <a:ext cx="1387971" cy="311362"/>
            </a:xfrm>
            <a:prstGeom prst="rect">
              <a:avLst/>
            </a:prstGeom>
          </p:spPr>
          <p:txBody>
            <a:bodyPr anchor="t" rtlCol="false" tIns="0" lIns="0" bIns="0" rIns="0">
              <a:spAutoFit/>
            </a:bodyPr>
            <a:lstStyle/>
            <a:p>
              <a:pPr algn="ctr">
                <a:lnSpc>
                  <a:spcPts val="1960"/>
                </a:lnSpc>
                <a:spcBef>
                  <a:spcPct val="0"/>
                </a:spcBef>
              </a:pPr>
              <a:r>
                <a:rPr lang="en-US" sz="1400">
                  <a:solidFill>
                    <a:srgbClr val="000000"/>
                  </a:solidFill>
                  <a:latin typeface="Libre Baskerville Bold"/>
                </a:rPr>
                <a:t>Humaniste</a:t>
              </a:r>
            </a:p>
          </p:txBody>
        </p:sp>
        <p:sp>
          <p:nvSpPr>
            <p:cNvPr name="TextBox 11" id="11"/>
            <p:cNvSpPr txBox="true"/>
            <p:nvPr/>
          </p:nvSpPr>
          <p:spPr>
            <a:xfrm rot="0">
              <a:off x="6450473" y="-28575"/>
              <a:ext cx="1304727" cy="311362"/>
            </a:xfrm>
            <a:prstGeom prst="rect">
              <a:avLst/>
            </a:prstGeom>
          </p:spPr>
          <p:txBody>
            <a:bodyPr anchor="t" rtlCol="false" tIns="0" lIns="0" bIns="0" rIns="0">
              <a:spAutoFit/>
            </a:bodyPr>
            <a:lstStyle/>
            <a:p>
              <a:pPr algn="ctr">
                <a:lnSpc>
                  <a:spcPts val="1960"/>
                </a:lnSpc>
                <a:spcBef>
                  <a:spcPct val="0"/>
                </a:spcBef>
              </a:pPr>
              <a:r>
                <a:rPr lang="en-US" sz="1400">
                  <a:solidFill>
                    <a:srgbClr val="000000"/>
                  </a:solidFill>
                  <a:latin typeface="Libre Baskerville Bold"/>
                </a:rPr>
                <a:t>Proximale</a:t>
              </a:r>
            </a:p>
          </p:txBody>
        </p:sp>
        <p:sp>
          <p:nvSpPr>
            <p:cNvPr name="TextBox 12" id="12"/>
            <p:cNvSpPr txBox="true"/>
            <p:nvPr/>
          </p:nvSpPr>
          <p:spPr>
            <a:xfrm rot="0">
              <a:off x="0" y="-28575"/>
              <a:ext cx="1663601" cy="311362"/>
            </a:xfrm>
            <a:prstGeom prst="rect">
              <a:avLst/>
            </a:prstGeom>
          </p:spPr>
          <p:txBody>
            <a:bodyPr anchor="t" rtlCol="false" tIns="0" lIns="0" bIns="0" rIns="0">
              <a:spAutoFit/>
            </a:bodyPr>
            <a:lstStyle/>
            <a:p>
              <a:pPr algn="ctr">
                <a:lnSpc>
                  <a:spcPts val="1960"/>
                </a:lnSpc>
                <a:spcBef>
                  <a:spcPct val="0"/>
                </a:spcBef>
              </a:pPr>
              <a:r>
                <a:rPr lang="en-US" sz="1400">
                  <a:solidFill>
                    <a:srgbClr val="000000"/>
                  </a:solidFill>
                  <a:latin typeface="Libre Baskerville Bold"/>
                </a:rPr>
                <a:t>Bienveillante</a:t>
              </a:r>
            </a:p>
          </p:txBody>
        </p:sp>
      </p:grpSp>
      <p:sp>
        <p:nvSpPr>
          <p:cNvPr name="TextBox 13" id="13"/>
          <p:cNvSpPr txBox="true"/>
          <p:nvPr/>
        </p:nvSpPr>
        <p:spPr>
          <a:xfrm rot="0">
            <a:off x="2724046" y="5639566"/>
            <a:ext cx="3762003" cy="240665"/>
          </a:xfrm>
          <a:prstGeom prst="rect">
            <a:avLst/>
          </a:prstGeom>
        </p:spPr>
        <p:txBody>
          <a:bodyPr anchor="t" rtlCol="false" tIns="0" lIns="0" bIns="0" rIns="0">
            <a:spAutoFit/>
          </a:bodyPr>
          <a:lstStyle/>
          <a:p>
            <a:pPr algn="ctr">
              <a:lnSpc>
                <a:spcPts val="1960"/>
              </a:lnSpc>
              <a:spcBef>
                <a:spcPct val="0"/>
              </a:spcBef>
            </a:pPr>
            <a:r>
              <a:rPr lang="en-US" sz="1400">
                <a:solidFill>
                  <a:srgbClr val="000000"/>
                </a:solidFill>
                <a:latin typeface="Libre Baskerville Bold"/>
              </a:rPr>
              <a:t>Dans le respect du rythme de la maman </a:t>
            </a:r>
          </a:p>
        </p:txBody>
      </p:sp>
      <p:grpSp>
        <p:nvGrpSpPr>
          <p:cNvPr name="Group 14" id="14"/>
          <p:cNvGrpSpPr/>
          <p:nvPr/>
        </p:nvGrpSpPr>
        <p:grpSpPr>
          <a:xfrm rot="0">
            <a:off x="2532820" y="3052718"/>
            <a:ext cx="3324898" cy="212090"/>
            <a:chOff x="0" y="0"/>
            <a:chExt cx="4433197" cy="282787"/>
          </a:xfrm>
        </p:grpSpPr>
        <p:sp>
          <p:nvSpPr>
            <p:cNvPr name="TextBox 15" id="15"/>
            <p:cNvSpPr txBox="true"/>
            <p:nvPr/>
          </p:nvSpPr>
          <p:spPr>
            <a:xfrm rot="0">
              <a:off x="0" y="-28575"/>
              <a:ext cx="1551087" cy="311362"/>
            </a:xfrm>
            <a:prstGeom prst="rect">
              <a:avLst/>
            </a:prstGeom>
          </p:spPr>
          <p:txBody>
            <a:bodyPr anchor="t" rtlCol="false" tIns="0" lIns="0" bIns="0" rIns="0">
              <a:spAutoFit/>
            </a:bodyPr>
            <a:lstStyle/>
            <a:p>
              <a:pPr algn="ctr">
                <a:lnSpc>
                  <a:spcPts val="1960"/>
                </a:lnSpc>
                <a:spcBef>
                  <a:spcPct val="0"/>
                </a:spcBef>
              </a:pPr>
              <a:r>
                <a:rPr lang="en-US" sz="1400">
                  <a:solidFill>
                    <a:srgbClr val="000000"/>
                  </a:solidFill>
                  <a:latin typeface="Libre Baskerville Bold"/>
                </a:rPr>
                <a:t>Libre-choix </a:t>
              </a:r>
            </a:p>
          </p:txBody>
        </p:sp>
        <p:sp>
          <p:nvSpPr>
            <p:cNvPr name="TextBox 16" id="16"/>
            <p:cNvSpPr txBox="true"/>
            <p:nvPr/>
          </p:nvSpPr>
          <p:spPr>
            <a:xfrm rot="0">
              <a:off x="2869113" y="-28575"/>
              <a:ext cx="1564084" cy="311362"/>
            </a:xfrm>
            <a:prstGeom prst="rect">
              <a:avLst/>
            </a:prstGeom>
          </p:spPr>
          <p:txBody>
            <a:bodyPr anchor="t" rtlCol="false" tIns="0" lIns="0" bIns="0" rIns="0">
              <a:spAutoFit/>
            </a:bodyPr>
            <a:lstStyle/>
            <a:p>
              <a:pPr algn="ctr">
                <a:lnSpc>
                  <a:spcPts val="1960"/>
                </a:lnSpc>
                <a:spcBef>
                  <a:spcPct val="0"/>
                </a:spcBef>
              </a:pPr>
              <a:r>
                <a:rPr lang="en-US" sz="1400">
                  <a:solidFill>
                    <a:srgbClr val="000000"/>
                  </a:solidFill>
                  <a:latin typeface="Libre Baskerville Bold"/>
                </a:rPr>
                <a:t>Libre-action</a:t>
              </a:r>
            </a:p>
          </p:txBody>
        </p:sp>
      </p:grpSp>
      <p:sp>
        <p:nvSpPr>
          <p:cNvPr name="TextBox 17" id="17"/>
          <p:cNvSpPr txBox="true"/>
          <p:nvPr/>
        </p:nvSpPr>
        <p:spPr>
          <a:xfrm rot="0">
            <a:off x="3006072" y="4331855"/>
            <a:ext cx="3224808" cy="240665"/>
          </a:xfrm>
          <a:prstGeom prst="rect">
            <a:avLst/>
          </a:prstGeom>
        </p:spPr>
        <p:txBody>
          <a:bodyPr anchor="t" rtlCol="false" tIns="0" lIns="0" bIns="0" rIns="0">
            <a:spAutoFit/>
          </a:bodyPr>
          <a:lstStyle/>
          <a:p>
            <a:pPr algn="ctr">
              <a:lnSpc>
                <a:spcPts val="1960"/>
              </a:lnSpc>
              <a:spcBef>
                <a:spcPct val="0"/>
              </a:spcBef>
            </a:pPr>
            <a:r>
              <a:rPr lang="en-US" sz="1400">
                <a:solidFill>
                  <a:srgbClr val="000000"/>
                </a:solidFill>
                <a:latin typeface="Libre Baskerville Bold"/>
              </a:rPr>
              <a:t>Valorisant les savoirs des mamans</a:t>
            </a:r>
          </a:p>
        </p:txBody>
      </p:sp>
      <p:sp>
        <p:nvSpPr>
          <p:cNvPr name="TextBox 18" id="18"/>
          <p:cNvSpPr txBox="true"/>
          <p:nvPr/>
        </p:nvSpPr>
        <p:spPr>
          <a:xfrm rot="0">
            <a:off x="1222480" y="4985711"/>
            <a:ext cx="3783997" cy="240665"/>
          </a:xfrm>
          <a:prstGeom prst="rect">
            <a:avLst/>
          </a:prstGeom>
        </p:spPr>
        <p:txBody>
          <a:bodyPr anchor="t" rtlCol="false" tIns="0" lIns="0" bIns="0" rIns="0">
            <a:spAutoFit/>
          </a:bodyPr>
          <a:lstStyle/>
          <a:p>
            <a:pPr algn="ctr">
              <a:lnSpc>
                <a:spcPts val="1960"/>
              </a:lnSpc>
              <a:spcBef>
                <a:spcPct val="0"/>
              </a:spcBef>
            </a:pPr>
            <a:r>
              <a:rPr lang="en-US" sz="1400">
                <a:solidFill>
                  <a:srgbClr val="000000"/>
                </a:solidFill>
                <a:latin typeface="Libre Baskerville Bold"/>
              </a:rPr>
              <a:t>Renforçant les compétences parentales</a:t>
            </a:r>
          </a:p>
        </p:txBody>
      </p:sp>
      <p:sp>
        <p:nvSpPr>
          <p:cNvPr name="TextBox 19" id="19"/>
          <p:cNvSpPr txBox="true"/>
          <p:nvPr/>
        </p:nvSpPr>
        <p:spPr>
          <a:xfrm rot="0">
            <a:off x="1397384" y="3677999"/>
            <a:ext cx="3746153" cy="240665"/>
          </a:xfrm>
          <a:prstGeom prst="rect">
            <a:avLst/>
          </a:prstGeom>
        </p:spPr>
        <p:txBody>
          <a:bodyPr anchor="t" rtlCol="false" tIns="0" lIns="0" bIns="0" rIns="0">
            <a:spAutoFit/>
          </a:bodyPr>
          <a:lstStyle/>
          <a:p>
            <a:pPr algn="ctr">
              <a:lnSpc>
                <a:spcPts val="1960"/>
              </a:lnSpc>
              <a:spcBef>
                <a:spcPct val="0"/>
              </a:spcBef>
            </a:pPr>
            <a:r>
              <a:rPr lang="en-US" sz="1400">
                <a:solidFill>
                  <a:srgbClr val="000000"/>
                </a:solidFill>
                <a:latin typeface="Libre Baskerville Bold"/>
              </a:rPr>
              <a:t>Favorisant l’empowerment de la femme</a:t>
            </a:r>
          </a:p>
        </p:txBody>
      </p:sp>
      <p:sp>
        <p:nvSpPr>
          <p:cNvPr name="TextBox 20" id="20"/>
          <p:cNvSpPr txBox="true"/>
          <p:nvPr/>
        </p:nvSpPr>
        <p:spPr>
          <a:xfrm rot="0">
            <a:off x="8513050" y="906301"/>
            <a:ext cx="579699"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12/46</a:t>
            </a:r>
          </a:p>
        </p:txBody>
      </p:sp>
      <p:sp>
        <p:nvSpPr>
          <p:cNvPr name="TextBox 21" id="21"/>
          <p:cNvSpPr txBox="true"/>
          <p:nvPr/>
        </p:nvSpPr>
        <p:spPr>
          <a:xfrm rot="0">
            <a:off x="740957" y="736756"/>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92946" y="349842"/>
            <a:ext cx="12158337" cy="6535106"/>
          </a:xfrm>
          <a:custGeom>
            <a:avLst/>
            <a:gdLst/>
            <a:ahLst/>
            <a:cxnLst/>
            <a:rect r="r" b="b" t="t" l="l"/>
            <a:pathLst>
              <a:path h="6535106" w="12158337">
                <a:moveTo>
                  <a:pt x="0" y="0"/>
                </a:moveTo>
                <a:lnTo>
                  <a:pt x="12158337" y="0"/>
                </a:lnTo>
                <a:lnTo>
                  <a:pt x="12158337" y="6535106"/>
                </a:lnTo>
                <a:lnTo>
                  <a:pt x="0" y="6535106"/>
                </a:lnTo>
                <a:lnTo>
                  <a:pt x="0" y="0"/>
                </a:lnTo>
                <a:close/>
              </a:path>
            </a:pathLst>
          </a:custGeom>
          <a:blipFill>
            <a:blip r:embed="rId2">
              <a:alphaModFix amt="18000"/>
              <a:extLst>
                <a:ext uri="{96DAC541-7B7A-43D3-8B79-37D633B846F1}">
                  <asvg:svgBlip xmlns:asvg="http://schemas.microsoft.com/office/drawing/2016/SVG/main" r:embed="rId3"/>
                </a:ext>
              </a:extLst>
            </a:blip>
            <a:stretch>
              <a:fillRect l="0" t="0" r="0" b="0"/>
            </a:stretch>
          </a:blipFill>
        </p:spPr>
      </p:sp>
      <p:sp>
        <p:nvSpPr>
          <p:cNvPr name="AutoShape 3" id="3"/>
          <p:cNvSpPr/>
          <p:nvPr/>
        </p:nvSpPr>
        <p:spPr>
          <a:xfrm flipV="true">
            <a:off x="731564" y="1151975"/>
            <a:ext cx="8290560" cy="19050"/>
          </a:xfrm>
          <a:prstGeom prst="line">
            <a:avLst/>
          </a:prstGeom>
          <a:ln cap="flat" w="38100">
            <a:solidFill>
              <a:srgbClr val="000000"/>
            </a:solidFill>
            <a:prstDash val="solid"/>
            <a:headEnd type="none" len="sm" w="sm"/>
            <a:tailEnd type="none" len="sm" w="sm"/>
          </a:ln>
        </p:spPr>
      </p:sp>
      <p:sp>
        <p:nvSpPr>
          <p:cNvPr name="AutoShape 4" id="4"/>
          <p:cNvSpPr/>
          <p:nvPr/>
        </p:nvSpPr>
        <p:spPr>
          <a:xfrm>
            <a:off x="6446901" y="6259704"/>
            <a:ext cx="3316224" cy="0"/>
          </a:xfrm>
          <a:prstGeom prst="line">
            <a:avLst/>
          </a:prstGeom>
          <a:ln cap="flat" w="38100">
            <a:solidFill>
              <a:srgbClr val="000000"/>
            </a:solidFill>
            <a:prstDash val="solid"/>
            <a:headEnd type="none" len="sm" w="sm"/>
            <a:tailEnd type="none" len="sm" w="sm"/>
          </a:ln>
        </p:spPr>
      </p:sp>
      <p:grpSp>
        <p:nvGrpSpPr>
          <p:cNvPr name="Group 5" id="5"/>
          <p:cNvGrpSpPr>
            <a:grpSpLocks noChangeAspect="true"/>
          </p:cNvGrpSpPr>
          <p:nvPr/>
        </p:nvGrpSpPr>
        <p:grpSpPr>
          <a:xfrm rot="0">
            <a:off x="7063872" y="2060449"/>
            <a:ext cx="1736386" cy="1736386"/>
            <a:chOff x="0" y="0"/>
            <a:chExt cx="13716000" cy="13716000"/>
          </a:xfrm>
        </p:grpSpPr>
        <p:sp>
          <p:nvSpPr>
            <p:cNvPr name="Freeform 6" id="6"/>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4"/>
              <a:stretch>
                <a:fillRect l="-20327" t="0" r="-32480" b="0"/>
              </a:stretch>
            </a:blipFill>
          </p:spPr>
        </p:sp>
      </p:grpSp>
      <p:grpSp>
        <p:nvGrpSpPr>
          <p:cNvPr name="Group 7" id="7"/>
          <p:cNvGrpSpPr>
            <a:grpSpLocks noChangeAspect="true"/>
          </p:cNvGrpSpPr>
          <p:nvPr/>
        </p:nvGrpSpPr>
        <p:grpSpPr>
          <a:xfrm rot="0">
            <a:off x="4331046" y="2060449"/>
            <a:ext cx="1727096" cy="1727096"/>
            <a:chOff x="0" y="0"/>
            <a:chExt cx="13716000" cy="13716000"/>
          </a:xfrm>
        </p:grpSpPr>
        <p:sp>
          <p:nvSpPr>
            <p:cNvPr name="Freeform 8" id="8"/>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5"/>
              <a:stretch>
                <a:fillRect l="-1973" t="0" r="-48072" b="0"/>
              </a:stretch>
            </a:blipFill>
          </p:spPr>
        </p:sp>
      </p:grpSp>
      <p:grpSp>
        <p:nvGrpSpPr>
          <p:cNvPr name="Group 9" id="9"/>
          <p:cNvGrpSpPr>
            <a:grpSpLocks noChangeAspect="true"/>
          </p:cNvGrpSpPr>
          <p:nvPr/>
        </p:nvGrpSpPr>
        <p:grpSpPr>
          <a:xfrm rot="0">
            <a:off x="1391777" y="2060449"/>
            <a:ext cx="1736386" cy="1736386"/>
            <a:chOff x="0" y="0"/>
            <a:chExt cx="13716000" cy="13716000"/>
          </a:xfrm>
        </p:grpSpPr>
        <p:sp>
          <p:nvSpPr>
            <p:cNvPr name="Freeform 10" id="10"/>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6"/>
              <a:stretch>
                <a:fillRect l="-36156" t="-3020" r="-18421" b="0"/>
              </a:stretch>
            </a:blipFill>
          </p:spPr>
        </p:sp>
      </p:grpSp>
      <p:sp>
        <p:nvSpPr>
          <p:cNvPr name="TextBox 11" id="11"/>
          <p:cNvSpPr txBox="true"/>
          <p:nvPr/>
        </p:nvSpPr>
        <p:spPr>
          <a:xfrm rot="0">
            <a:off x="6446901" y="6269864"/>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12" id="12"/>
          <p:cNvSpPr txBox="true"/>
          <p:nvPr/>
        </p:nvSpPr>
        <p:spPr>
          <a:xfrm rot="0">
            <a:off x="2295599" y="1667384"/>
            <a:ext cx="5162401" cy="240665"/>
          </a:xfrm>
          <a:prstGeom prst="rect">
            <a:avLst/>
          </a:prstGeom>
        </p:spPr>
        <p:txBody>
          <a:bodyPr anchor="t" rtlCol="false" tIns="0" lIns="0" bIns="0" rIns="0">
            <a:spAutoFit/>
          </a:bodyPr>
          <a:lstStyle/>
          <a:p>
            <a:pPr algn="ctr">
              <a:lnSpc>
                <a:spcPts val="1960"/>
              </a:lnSpc>
              <a:spcBef>
                <a:spcPct val="0"/>
              </a:spcBef>
            </a:pPr>
            <a:r>
              <a:rPr lang="en-US" sz="1400">
                <a:solidFill>
                  <a:srgbClr val="EDA33A"/>
                </a:solidFill>
                <a:latin typeface="Libre Baskerville Bold"/>
              </a:rPr>
              <a:t>Tisser des ponts de confiance à trois niveaux; auprès....</a:t>
            </a:r>
          </a:p>
        </p:txBody>
      </p:sp>
      <p:sp>
        <p:nvSpPr>
          <p:cNvPr name="TextBox 13" id="13"/>
          <p:cNvSpPr txBox="true"/>
          <p:nvPr/>
        </p:nvSpPr>
        <p:spPr>
          <a:xfrm rot="0">
            <a:off x="2448967" y="1231202"/>
            <a:ext cx="4855666" cy="356235"/>
          </a:xfrm>
          <a:prstGeom prst="rect">
            <a:avLst/>
          </a:prstGeom>
        </p:spPr>
        <p:txBody>
          <a:bodyPr anchor="t" rtlCol="false" tIns="0" lIns="0" bIns="0" rIns="0">
            <a:spAutoFit/>
          </a:bodyPr>
          <a:lstStyle/>
          <a:p>
            <a:pPr algn="ctr">
              <a:lnSpc>
                <a:spcPts val="2940"/>
              </a:lnSpc>
              <a:spcBef>
                <a:spcPct val="0"/>
              </a:spcBef>
            </a:pPr>
            <a:r>
              <a:rPr lang="en-US" sz="2100">
                <a:solidFill>
                  <a:srgbClr val="EDA33A"/>
                </a:solidFill>
                <a:latin typeface="Libre Baskerville Bold"/>
              </a:rPr>
              <a:t>Les axes d'engagement du SRPFIQ</a:t>
            </a:r>
          </a:p>
        </p:txBody>
      </p:sp>
      <p:sp>
        <p:nvSpPr>
          <p:cNvPr name="TextBox 14" id="14"/>
          <p:cNvSpPr txBox="true"/>
          <p:nvPr/>
        </p:nvSpPr>
        <p:spPr>
          <a:xfrm rot="0">
            <a:off x="6965045" y="4747134"/>
            <a:ext cx="1934038" cy="826770"/>
          </a:xfrm>
          <a:prstGeom prst="rect">
            <a:avLst/>
          </a:prstGeom>
        </p:spPr>
        <p:txBody>
          <a:bodyPr anchor="t" rtlCol="false" tIns="0" lIns="0" bIns="0" rIns="0">
            <a:spAutoFit/>
          </a:bodyPr>
          <a:lstStyle/>
          <a:p>
            <a:pPr algn="ctr">
              <a:lnSpc>
                <a:spcPts val="1679"/>
              </a:lnSpc>
            </a:pPr>
            <a:r>
              <a:rPr lang="en-US" sz="1200">
                <a:solidFill>
                  <a:srgbClr val="000000"/>
                </a:solidFill>
                <a:latin typeface="Libre Baskerville"/>
              </a:rPr>
              <a:t>Prise de parole publique</a:t>
            </a:r>
          </a:p>
          <a:p>
            <a:pPr algn="ctr">
              <a:lnSpc>
                <a:spcPts val="1679"/>
              </a:lnSpc>
            </a:pPr>
            <a:r>
              <a:rPr lang="en-US" sz="1200">
                <a:solidFill>
                  <a:srgbClr val="000000"/>
                </a:solidFill>
                <a:latin typeface="Libre Baskerville"/>
              </a:rPr>
              <a:t>en faveur de la défense</a:t>
            </a:r>
          </a:p>
          <a:p>
            <a:pPr algn="ctr">
              <a:lnSpc>
                <a:spcPts val="1679"/>
              </a:lnSpc>
            </a:pPr>
            <a:r>
              <a:rPr lang="en-US" sz="1200">
                <a:solidFill>
                  <a:srgbClr val="000000"/>
                </a:solidFill>
                <a:latin typeface="Libre Baskerville"/>
              </a:rPr>
              <a:t>des droits sociaux et</a:t>
            </a:r>
          </a:p>
          <a:p>
            <a:pPr algn="ctr">
              <a:lnSpc>
                <a:spcPts val="1679"/>
              </a:lnSpc>
            </a:pPr>
            <a:r>
              <a:rPr lang="en-US" sz="1200">
                <a:solidFill>
                  <a:srgbClr val="000000"/>
                </a:solidFill>
                <a:latin typeface="Libre Baskerville"/>
              </a:rPr>
              <a:t>de la dignité humaine</a:t>
            </a:r>
          </a:p>
        </p:txBody>
      </p:sp>
      <p:sp>
        <p:nvSpPr>
          <p:cNvPr name="TextBox 15" id="15"/>
          <p:cNvSpPr txBox="true"/>
          <p:nvPr/>
        </p:nvSpPr>
        <p:spPr>
          <a:xfrm rot="0">
            <a:off x="7267100" y="3879724"/>
            <a:ext cx="1329928" cy="240665"/>
          </a:xfrm>
          <a:prstGeom prst="rect">
            <a:avLst/>
          </a:prstGeom>
        </p:spPr>
        <p:txBody>
          <a:bodyPr anchor="t" rtlCol="false" tIns="0" lIns="0" bIns="0" rIns="0">
            <a:spAutoFit/>
          </a:bodyPr>
          <a:lstStyle/>
          <a:p>
            <a:pPr algn="ctr">
              <a:lnSpc>
                <a:spcPts val="1960"/>
              </a:lnSpc>
              <a:spcBef>
                <a:spcPct val="0"/>
              </a:spcBef>
            </a:pPr>
            <a:r>
              <a:rPr lang="en-US" sz="1400">
                <a:solidFill>
                  <a:srgbClr val="EDA33A"/>
                </a:solidFill>
                <a:latin typeface="Libre Baskerville Bold"/>
              </a:rPr>
              <a:t>De la société</a:t>
            </a:r>
          </a:p>
        </p:txBody>
      </p:sp>
      <p:sp>
        <p:nvSpPr>
          <p:cNvPr name="TextBox 16" id="16"/>
          <p:cNvSpPr txBox="true"/>
          <p:nvPr/>
        </p:nvSpPr>
        <p:spPr>
          <a:xfrm rot="0">
            <a:off x="6885417" y="4168014"/>
            <a:ext cx="2093294" cy="407670"/>
          </a:xfrm>
          <a:prstGeom prst="rect">
            <a:avLst/>
          </a:prstGeom>
        </p:spPr>
        <p:txBody>
          <a:bodyPr anchor="t" rtlCol="false" tIns="0" lIns="0" bIns="0" rIns="0">
            <a:spAutoFit/>
          </a:bodyPr>
          <a:lstStyle/>
          <a:p>
            <a:pPr algn="ctr">
              <a:lnSpc>
                <a:spcPts val="1679"/>
              </a:lnSpc>
            </a:pPr>
            <a:r>
              <a:rPr lang="en-US" sz="1200">
                <a:solidFill>
                  <a:srgbClr val="000000"/>
                </a:solidFill>
                <a:latin typeface="Libre Baskerville"/>
              </a:rPr>
              <a:t>Partenaire de la recherche universitaire</a:t>
            </a:r>
          </a:p>
        </p:txBody>
      </p:sp>
      <p:sp>
        <p:nvSpPr>
          <p:cNvPr name="TextBox 17" id="17"/>
          <p:cNvSpPr txBox="true"/>
          <p:nvPr/>
        </p:nvSpPr>
        <p:spPr>
          <a:xfrm rot="0">
            <a:off x="4118805" y="4966209"/>
            <a:ext cx="2151579" cy="407670"/>
          </a:xfrm>
          <a:prstGeom prst="rect">
            <a:avLst/>
          </a:prstGeom>
        </p:spPr>
        <p:txBody>
          <a:bodyPr anchor="t" rtlCol="false" tIns="0" lIns="0" bIns="0" rIns="0">
            <a:spAutoFit/>
          </a:bodyPr>
          <a:lstStyle/>
          <a:p>
            <a:pPr algn="ctr">
              <a:lnSpc>
                <a:spcPts val="1679"/>
              </a:lnSpc>
              <a:spcBef>
                <a:spcPct val="0"/>
              </a:spcBef>
            </a:pPr>
            <a:r>
              <a:rPr lang="en-US" sz="1200">
                <a:solidFill>
                  <a:srgbClr val="000000"/>
                </a:solidFill>
                <a:latin typeface="Libre Baskerville"/>
              </a:rPr>
              <a:t>Lutte pour les droits et représentation</a:t>
            </a:r>
          </a:p>
        </p:txBody>
      </p:sp>
      <p:sp>
        <p:nvSpPr>
          <p:cNvPr name="TextBox 18" id="18"/>
          <p:cNvSpPr txBox="true"/>
          <p:nvPr/>
        </p:nvSpPr>
        <p:spPr>
          <a:xfrm rot="0">
            <a:off x="4637977" y="3879724"/>
            <a:ext cx="1113234" cy="240665"/>
          </a:xfrm>
          <a:prstGeom prst="rect">
            <a:avLst/>
          </a:prstGeom>
        </p:spPr>
        <p:txBody>
          <a:bodyPr anchor="t" rtlCol="false" tIns="0" lIns="0" bIns="0" rIns="0">
            <a:spAutoFit/>
          </a:bodyPr>
          <a:lstStyle/>
          <a:p>
            <a:pPr algn="ctr">
              <a:lnSpc>
                <a:spcPts val="1960"/>
              </a:lnSpc>
              <a:spcBef>
                <a:spcPct val="0"/>
              </a:spcBef>
            </a:pPr>
            <a:r>
              <a:rPr lang="en-US" sz="1400">
                <a:solidFill>
                  <a:srgbClr val="EDA33A"/>
                </a:solidFill>
                <a:latin typeface="Libre Baskerville Bold"/>
              </a:rPr>
              <a:t>Du milieu</a:t>
            </a:r>
          </a:p>
        </p:txBody>
      </p:sp>
      <p:sp>
        <p:nvSpPr>
          <p:cNvPr name="TextBox 19" id="19"/>
          <p:cNvSpPr txBox="true"/>
          <p:nvPr/>
        </p:nvSpPr>
        <p:spPr>
          <a:xfrm rot="0">
            <a:off x="3701764" y="4168014"/>
            <a:ext cx="2985661" cy="617220"/>
          </a:xfrm>
          <a:prstGeom prst="rect">
            <a:avLst/>
          </a:prstGeom>
        </p:spPr>
        <p:txBody>
          <a:bodyPr anchor="t" rtlCol="false" tIns="0" lIns="0" bIns="0" rIns="0">
            <a:spAutoFit/>
          </a:bodyPr>
          <a:lstStyle/>
          <a:p>
            <a:pPr algn="ctr">
              <a:lnSpc>
                <a:spcPts val="1679"/>
              </a:lnSpc>
            </a:pPr>
            <a:r>
              <a:rPr lang="en-US" sz="1200">
                <a:solidFill>
                  <a:srgbClr val="000000"/>
                </a:solidFill>
                <a:latin typeface="Libre Baskerville"/>
              </a:rPr>
              <a:t>Formation, coaching, consultation : transfert d'expertise en soins  interculturels en contexte périnatal</a:t>
            </a:r>
          </a:p>
        </p:txBody>
      </p:sp>
      <p:sp>
        <p:nvSpPr>
          <p:cNvPr name="TextBox 20" id="20"/>
          <p:cNvSpPr txBox="true"/>
          <p:nvPr/>
        </p:nvSpPr>
        <p:spPr>
          <a:xfrm rot="0">
            <a:off x="675301" y="5613682"/>
            <a:ext cx="3169337" cy="617220"/>
          </a:xfrm>
          <a:prstGeom prst="rect">
            <a:avLst/>
          </a:prstGeom>
        </p:spPr>
        <p:txBody>
          <a:bodyPr anchor="t" rtlCol="false" tIns="0" lIns="0" bIns="0" rIns="0">
            <a:spAutoFit/>
          </a:bodyPr>
          <a:lstStyle/>
          <a:p>
            <a:pPr algn="ctr">
              <a:lnSpc>
                <a:spcPts val="1679"/>
              </a:lnSpc>
              <a:spcBef>
                <a:spcPct val="0"/>
              </a:spcBef>
            </a:pPr>
            <a:r>
              <a:rPr lang="en-US" sz="1200">
                <a:solidFill>
                  <a:srgbClr val="000000"/>
                </a:solidFill>
                <a:latin typeface="Libre Baskerville"/>
              </a:rPr>
              <a:t>Activités sociales, d’information, d’autonomisation et de renforcement parental</a:t>
            </a:r>
          </a:p>
        </p:txBody>
      </p:sp>
      <p:sp>
        <p:nvSpPr>
          <p:cNvPr name="TextBox 21" id="21"/>
          <p:cNvSpPr txBox="true"/>
          <p:nvPr/>
        </p:nvSpPr>
        <p:spPr>
          <a:xfrm rot="0">
            <a:off x="889040" y="3879724"/>
            <a:ext cx="2741861" cy="240665"/>
          </a:xfrm>
          <a:prstGeom prst="rect">
            <a:avLst/>
          </a:prstGeom>
        </p:spPr>
        <p:txBody>
          <a:bodyPr anchor="t" rtlCol="false" tIns="0" lIns="0" bIns="0" rIns="0">
            <a:spAutoFit/>
          </a:bodyPr>
          <a:lstStyle/>
          <a:p>
            <a:pPr algn="ctr">
              <a:lnSpc>
                <a:spcPts val="1960"/>
              </a:lnSpc>
              <a:spcBef>
                <a:spcPct val="0"/>
              </a:spcBef>
            </a:pPr>
            <a:r>
              <a:rPr lang="en-US" sz="1400">
                <a:solidFill>
                  <a:srgbClr val="EDA33A"/>
                </a:solidFill>
                <a:latin typeface="Libre Baskerville Bold"/>
              </a:rPr>
              <a:t>Des femmes et leurs familles</a:t>
            </a:r>
          </a:p>
        </p:txBody>
      </p:sp>
      <p:sp>
        <p:nvSpPr>
          <p:cNvPr name="TextBox 22" id="22"/>
          <p:cNvSpPr txBox="true"/>
          <p:nvPr/>
        </p:nvSpPr>
        <p:spPr>
          <a:xfrm rot="0">
            <a:off x="675301" y="4890848"/>
            <a:ext cx="3126255" cy="617220"/>
          </a:xfrm>
          <a:prstGeom prst="rect">
            <a:avLst/>
          </a:prstGeom>
        </p:spPr>
        <p:txBody>
          <a:bodyPr anchor="t" rtlCol="false" tIns="0" lIns="0" bIns="0" rIns="0">
            <a:spAutoFit/>
          </a:bodyPr>
          <a:lstStyle/>
          <a:p>
            <a:pPr algn="ctr">
              <a:lnSpc>
                <a:spcPts val="1679"/>
              </a:lnSpc>
            </a:pPr>
            <a:r>
              <a:rPr lang="en-US" sz="1200">
                <a:solidFill>
                  <a:srgbClr val="000000"/>
                </a:solidFill>
                <a:latin typeface="Libre Baskerville"/>
              </a:rPr>
              <a:t>Accompagnement personnalisé par une « maman-relais » sur le modèle de la pair-aidance</a:t>
            </a:r>
          </a:p>
        </p:txBody>
      </p:sp>
      <p:sp>
        <p:nvSpPr>
          <p:cNvPr name="TextBox 23" id="23"/>
          <p:cNvSpPr txBox="true"/>
          <p:nvPr/>
        </p:nvSpPr>
        <p:spPr>
          <a:xfrm rot="0">
            <a:off x="675301" y="4168014"/>
            <a:ext cx="2888882" cy="617220"/>
          </a:xfrm>
          <a:prstGeom prst="rect">
            <a:avLst/>
          </a:prstGeom>
        </p:spPr>
        <p:txBody>
          <a:bodyPr anchor="t" rtlCol="false" tIns="0" lIns="0" bIns="0" rIns="0">
            <a:spAutoFit/>
          </a:bodyPr>
          <a:lstStyle/>
          <a:p>
            <a:pPr algn="ctr">
              <a:lnSpc>
                <a:spcPts val="1679"/>
              </a:lnSpc>
            </a:pPr>
            <a:r>
              <a:rPr lang="en-US" sz="1200">
                <a:solidFill>
                  <a:srgbClr val="000000"/>
                </a:solidFill>
                <a:latin typeface="Libre Baskerville"/>
              </a:rPr>
              <a:t>Aider les futures mamans à comprendre et naviguer le système au bénéfice des bébés à naître</a:t>
            </a:r>
          </a:p>
        </p:txBody>
      </p:sp>
      <p:sp>
        <p:nvSpPr>
          <p:cNvPr name="TextBox 24" id="24"/>
          <p:cNvSpPr txBox="true"/>
          <p:nvPr/>
        </p:nvSpPr>
        <p:spPr>
          <a:xfrm rot="0">
            <a:off x="8474255" y="868765"/>
            <a:ext cx="538300"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13/46</a:t>
            </a:r>
          </a:p>
        </p:txBody>
      </p:sp>
      <p:sp>
        <p:nvSpPr>
          <p:cNvPr name="TextBox 25" id="25"/>
          <p:cNvSpPr txBox="true"/>
          <p:nvPr/>
        </p:nvSpPr>
        <p:spPr>
          <a:xfrm rot="0">
            <a:off x="765306" y="713190"/>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03254" y="-264272"/>
            <a:ext cx="11972371" cy="8011269"/>
            <a:chOff x="0" y="0"/>
            <a:chExt cx="4434211" cy="2967137"/>
          </a:xfrm>
        </p:grpSpPr>
        <p:sp>
          <p:nvSpPr>
            <p:cNvPr name="Freeform 3" id="3"/>
            <p:cNvSpPr/>
            <p:nvPr/>
          </p:nvSpPr>
          <p:spPr>
            <a:xfrm flipH="false" flipV="false" rot="0">
              <a:off x="0" y="0"/>
              <a:ext cx="4434212" cy="2967137"/>
            </a:xfrm>
            <a:custGeom>
              <a:avLst/>
              <a:gdLst/>
              <a:ahLst/>
              <a:cxnLst/>
              <a:rect r="r" b="b" t="t" l="l"/>
              <a:pathLst>
                <a:path h="2967137" w="4434212">
                  <a:moveTo>
                    <a:pt x="0" y="0"/>
                  </a:moveTo>
                  <a:lnTo>
                    <a:pt x="4434212" y="0"/>
                  </a:lnTo>
                  <a:lnTo>
                    <a:pt x="4434212" y="2967137"/>
                  </a:lnTo>
                  <a:lnTo>
                    <a:pt x="0" y="2967137"/>
                  </a:lnTo>
                  <a:close/>
                </a:path>
              </a:pathLst>
            </a:custGeom>
            <a:solidFill>
              <a:srgbClr val="FEF1EB"/>
            </a:solidFill>
          </p:spPr>
        </p:sp>
        <p:sp>
          <p:nvSpPr>
            <p:cNvPr name="TextBox 4" id="4"/>
            <p:cNvSpPr txBox="true"/>
            <p:nvPr/>
          </p:nvSpPr>
          <p:spPr>
            <a:xfrm>
              <a:off x="0" y="-28575"/>
              <a:ext cx="812800" cy="841375"/>
            </a:xfrm>
            <a:prstGeom prst="rect">
              <a:avLst/>
            </a:prstGeom>
          </p:spPr>
          <p:txBody>
            <a:bodyPr anchor="ctr" rtlCol="false" tIns="50800" lIns="50800" bIns="50800" rIns="50800"/>
            <a:lstStyle/>
            <a:p>
              <a:pPr algn="ctr">
                <a:lnSpc>
                  <a:spcPts val="1960"/>
                </a:lnSpc>
              </a:pPr>
            </a:p>
          </p:txBody>
        </p:sp>
      </p:grpSp>
      <p:sp>
        <p:nvSpPr>
          <p:cNvPr name="Freeform 5" id="5"/>
          <p:cNvSpPr/>
          <p:nvPr/>
        </p:nvSpPr>
        <p:spPr>
          <a:xfrm flipH="false" flipV="false" rot="0">
            <a:off x="1601032" y="1190957"/>
            <a:ext cx="6644542" cy="5086018"/>
          </a:xfrm>
          <a:custGeom>
            <a:avLst/>
            <a:gdLst/>
            <a:ahLst/>
            <a:cxnLst/>
            <a:rect r="r" b="b" t="t" l="l"/>
            <a:pathLst>
              <a:path h="5086018" w="6644542">
                <a:moveTo>
                  <a:pt x="0" y="0"/>
                </a:moveTo>
                <a:lnTo>
                  <a:pt x="6644541" y="0"/>
                </a:lnTo>
                <a:lnTo>
                  <a:pt x="6644541" y="5086018"/>
                </a:lnTo>
                <a:lnTo>
                  <a:pt x="0" y="5086018"/>
                </a:lnTo>
                <a:lnTo>
                  <a:pt x="0" y="0"/>
                </a:lnTo>
                <a:close/>
              </a:path>
            </a:pathLst>
          </a:custGeom>
          <a:blipFill>
            <a:blip r:embed="rId2"/>
            <a:stretch>
              <a:fillRect l="-7823" t="-4983" r="-6424" b="-10391"/>
            </a:stretch>
          </a:blipFill>
        </p:spPr>
      </p:sp>
      <p:sp>
        <p:nvSpPr>
          <p:cNvPr name="TextBox 6" id="6"/>
          <p:cNvSpPr txBox="true"/>
          <p:nvPr/>
        </p:nvSpPr>
        <p:spPr>
          <a:xfrm rot="0">
            <a:off x="6456514" y="6276975"/>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7" id="7"/>
          <p:cNvSpPr txBox="true"/>
          <p:nvPr/>
        </p:nvSpPr>
        <p:spPr>
          <a:xfrm rot="0">
            <a:off x="8483867" y="875876"/>
            <a:ext cx="538300"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14/46</a:t>
            </a:r>
          </a:p>
        </p:txBody>
      </p:sp>
      <p:sp>
        <p:nvSpPr>
          <p:cNvPr name="TextBox 8" id="8"/>
          <p:cNvSpPr txBox="true"/>
          <p:nvPr/>
        </p:nvSpPr>
        <p:spPr>
          <a:xfrm rot="0">
            <a:off x="774919" y="720301"/>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AutoShape 9" id="9"/>
          <p:cNvSpPr/>
          <p:nvPr/>
        </p:nvSpPr>
        <p:spPr>
          <a:xfrm>
            <a:off x="736819" y="1171907"/>
            <a:ext cx="8290560" cy="0"/>
          </a:xfrm>
          <a:prstGeom prst="line">
            <a:avLst/>
          </a:prstGeom>
          <a:ln cap="flat" w="38100">
            <a:solidFill>
              <a:srgbClr val="000000"/>
            </a:solidFill>
            <a:prstDash val="solid"/>
            <a:headEnd type="none" len="sm" w="sm"/>
            <a:tailEnd type="none" len="sm" w="sm"/>
          </a:ln>
        </p:spPr>
      </p:sp>
      <p:sp>
        <p:nvSpPr>
          <p:cNvPr name="AutoShape 10" id="10"/>
          <p:cNvSpPr/>
          <p:nvPr/>
        </p:nvSpPr>
        <p:spPr>
          <a:xfrm>
            <a:off x="6456514" y="6296025"/>
            <a:ext cx="3578119" cy="0"/>
          </a:xfrm>
          <a:prstGeom prst="line">
            <a:avLst/>
          </a:prstGeom>
          <a:ln cap="flat" w="38100">
            <a:solidFill>
              <a:srgbClr val="000000"/>
            </a:solidFill>
            <a:prstDash val="solid"/>
            <a:headEnd type="none" len="sm" w="sm"/>
            <a:tailEnd type="none" len="sm" w="sm"/>
          </a:ln>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1298391">
            <a:off x="-719250" y="3328703"/>
            <a:ext cx="3471578" cy="5644843"/>
          </a:xfrm>
          <a:custGeom>
            <a:avLst/>
            <a:gdLst/>
            <a:ahLst/>
            <a:cxnLst/>
            <a:rect r="r" b="b" t="t" l="l"/>
            <a:pathLst>
              <a:path h="5644843" w="3471578">
                <a:moveTo>
                  <a:pt x="3471578" y="0"/>
                </a:moveTo>
                <a:lnTo>
                  <a:pt x="0" y="0"/>
                </a:lnTo>
                <a:lnTo>
                  <a:pt x="0" y="5644843"/>
                </a:lnTo>
                <a:lnTo>
                  <a:pt x="3471578" y="5644843"/>
                </a:lnTo>
                <a:lnTo>
                  <a:pt x="3471578" y="0"/>
                </a:lnTo>
                <a:close/>
              </a:path>
            </a:pathLst>
          </a:custGeom>
          <a:blipFill>
            <a:blip r:embed="rId2">
              <a:alphaModFix amt="17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8051471">
            <a:off x="1833111" y="1328407"/>
            <a:ext cx="5538724" cy="5468231"/>
          </a:xfrm>
          <a:custGeom>
            <a:avLst/>
            <a:gdLst/>
            <a:ahLst/>
            <a:cxnLst/>
            <a:rect r="r" b="b" t="t" l="l"/>
            <a:pathLst>
              <a:path h="5468231" w="5538724">
                <a:moveTo>
                  <a:pt x="0" y="0"/>
                </a:moveTo>
                <a:lnTo>
                  <a:pt x="5538723" y="0"/>
                </a:lnTo>
                <a:lnTo>
                  <a:pt x="5538723" y="5468231"/>
                </a:lnTo>
                <a:lnTo>
                  <a:pt x="0" y="5468231"/>
                </a:lnTo>
                <a:lnTo>
                  <a:pt x="0" y="0"/>
                </a:lnTo>
                <a:close/>
              </a:path>
            </a:pathLst>
          </a:custGeom>
          <a:blipFill>
            <a:blip r:embed="rId4">
              <a:alphaModFix amt="17000"/>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5232650">
            <a:off x="2075592" y="2182943"/>
            <a:ext cx="5315872" cy="4099866"/>
          </a:xfrm>
          <a:custGeom>
            <a:avLst/>
            <a:gdLst/>
            <a:ahLst/>
            <a:cxnLst/>
            <a:rect r="r" b="b" t="t" l="l"/>
            <a:pathLst>
              <a:path h="4099866" w="5315872">
                <a:moveTo>
                  <a:pt x="0" y="0"/>
                </a:moveTo>
                <a:lnTo>
                  <a:pt x="5315872" y="0"/>
                </a:lnTo>
                <a:lnTo>
                  <a:pt x="5315872" y="4099867"/>
                </a:lnTo>
                <a:lnTo>
                  <a:pt x="0" y="4099867"/>
                </a:lnTo>
                <a:lnTo>
                  <a:pt x="0" y="0"/>
                </a:lnTo>
                <a:close/>
              </a:path>
            </a:pathLst>
          </a:custGeom>
          <a:blipFill>
            <a:blip r:embed="rId6">
              <a:alphaModFix amt="17000"/>
              <a:extLst>
                <a:ext uri="{96DAC541-7B7A-43D3-8B79-37D633B846F1}">
                  <asvg:svgBlip xmlns:asvg="http://schemas.microsoft.com/office/drawing/2016/SVG/main" r:embed="rId7"/>
                </a:ext>
              </a:extLst>
            </a:blip>
            <a:stretch>
              <a:fillRect l="0" t="0" r="0" b="0"/>
            </a:stretch>
          </a:blipFill>
        </p:spPr>
      </p:sp>
      <p:sp>
        <p:nvSpPr>
          <p:cNvPr name="AutoShape 5" id="5"/>
          <p:cNvSpPr/>
          <p:nvPr/>
        </p:nvSpPr>
        <p:spPr>
          <a:xfrm flipV="true">
            <a:off x="731564" y="1185784"/>
            <a:ext cx="8290560" cy="19050"/>
          </a:xfrm>
          <a:prstGeom prst="line">
            <a:avLst/>
          </a:prstGeom>
          <a:ln cap="flat" w="38100">
            <a:solidFill>
              <a:srgbClr val="000000"/>
            </a:solidFill>
            <a:prstDash val="solid"/>
            <a:headEnd type="none" len="sm" w="sm"/>
            <a:tailEnd type="none" len="sm" w="sm"/>
          </a:ln>
        </p:spPr>
      </p:sp>
      <p:sp>
        <p:nvSpPr>
          <p:cNvPr name="AutoShape 6" id="6"/>
          <p:cNvSpPr/>
          <p:nvPr/>
        </p:nvSpPr>
        <p:spPr>
          <a:xfrm>
            <a:off x="6473571" y="6304915"/>
            <a:ext cx="3316224" cy="0"/>
          </a:xfrm>
          <a:prstGeom prst="line">
            <a:avLst/>
          </a:prstGeom>
          <a:ln cap="flat" w="38100">
            <a:solidFill>
              <a:srgbClr val="000000"/>
            </a:solidFill>
            <a:prstDash val="solid"/>
            <a:headEnd type="none" len="sm" w="sm"/>
            <a:tailEnd type="none" len="sm" w="sm"/>
          </a:ln>
        </p:spPr>
      </p:sp>
      <p:sp>
        <p:nvSpPr>
          <p:cNvPr name="Freeform 7" id="7"/>
          <p:cNvSpPr/>
          <p:nvPr/>
        </p:nvSpPr>
        <p:spPr>
          <a:xfrm flipH="false" flipV="false" rot="0">
            <a:off x="6288016" y="2794981"/>
            <a:ext cx="1036309" cy="1036309"/>
          </a:xfrm>
          <a:custGeom>
            <a:avLst/>
            <a:gdLst/>
            <a:ahLst/>
            <a:cxnLst/>
            <a:rect r="r" b="b" t="t" l="l"/>
            <a:pathLst>
              <a:path h="1036309" w="1036309">
                <a:moveTo>
                  <a:pt x="0" y="0"/>
                </a:moveTo>
                <a:lnTo>
                  <a:pt x="1036309" y="0"/>
                </a:lnTo>
                <a:lnTo>
                  <a:pt x="1036309" y="1036308"/>
                </a:lnTo>
                <a:lnTo>
                  <a:pt x="0" y="10363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1952778" y="4820712"/>
            <a:ext cx="1207816" cy="1207816"/>
          </a:xfrm>
          <a:custGeom>
            <a:avLst/>
            <a:gdLst/>
            <a:ahLst/>
            <a:cxnLst/>
            <a:rect r="r" b="b" t="t" l="l"/>
            <a:pathLst>
              <a:path h="1207816" w="1207816">
                <a:moveTo>
                  <a:pt x="0" y="0"/>
                </a:moveTo>
                <a:lnTo>
                  <a:pt x="1207816" y="0"/>
                </a:lnTo>
                <a:lnTo>
                  <a:pt x="1207816" y="1207816"/>
                </a:lnTo>
                <a:lnTo>
                  <a:pt x="0" y="120781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9" id="9"/>
          <p:cNvSpPr txBox="true"/>
          <p:nvPr/>
        </p:nvSpPr>
        <p:spPr>
          <a:xfrm rot="0">
            <a:off x="6473571" y="6285865"/>
            <a:ext cx="247316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a:rPr>
              <a:t>Montre-moi la voie...</a:t>
            </a:r>
          </a:p>
        </p:txBody>
      </p:sp>
      <p:sp>
        <p:nvSpPr>
          <p:cNvPr name="TextBox 10" id="10"/>
          <p:cNvSpPr txBox="true"/>
          <p:nvPr/>
        </p:nvSpPr>
        <p:spPr>
          <a:xfrm rot="0">
            <a:off x="731520" y="1468178"/>
            <a:ext cx="7544366" cy="279273"/>
          </a:xfrm>
          <a:prstGeom prst="rect">
            <a:avLst/>
          </a:prstGeom>
        </p:spPr>
        <p:txBody>
          <a:bodyPr anchor="t" rtlCol="false" tIns="0" lIns="0" bIns="0" rIns="0">
            <a:spAutoFit/>
          </a:bodyPr>
          <a:lstStyle/>
          <a:p>
            <a:pPr marL="453390" indent="-226695" lvl="1">
              <a:lnSpc>
                <a:spcPts val="2121"/>
              </a:lnSpc>
              <a:buFont typeface="Arial"/>
              <a:buChar char="•"/>
            </a:pPr>
            <a:r>
              <a:rPr lang="en-US" sz="2100" spc="-123">
                <a:solidFill>
                  <a:srgbClr val="EDA33A"/>
                </a:solidFill>
                <a:latin typeface="Libre Baskerville Bold"/>
              </a:rPr>
              <a:t>Services aux familles </a:t>
            </a:r>
          </a:p>
        </p:txBody>
      </p:sp>
      <p:sp>
        <p:nvSpPr>
          <p:cNvPr name="TextBox 11" id="11"/>
          <p:cNvSpPr txBox="true"/>
          <p:nvPr/>
        </p:nvSpPr>
        <p:spPr>
          <a:xfrm rot="0">
            <a:off x="1234490" y="2680675"/>
            <a:ext cx="4459783" cy="1455420"/>
          </a:xfrm>
          <a:prstGeom prst="rect">
            <a:avLst/>
          </a:prstGeom>
        </p:spPr>
        <p:txBody>
          <a:bodyPr anchor="t" rtlCol="false" tIns="0" lIns="0" bIns="0" rIns="0">
            <a:spAutoFit/>
          </a:bodyPr>
          <a:lstStyle/>
          <a:p>
            <a:pPr algn="just">
              <a:lnSpc>
                <a:spcPts val="1679"/>
              </a:lnSpc>
              <a:spcBef>
                <a:spcPct val="0"/>
              </a:spcBef>
            </a:pPr>
            <a:r>
              <a:rPr lang="en-US" sz="1200">
                <a:solidFill>
                  <a:srgbClr val="000000"/>
                </a:solidFill>
                <a:latin typeface="Libre Baskerville"/>
              </a:rPr>
              <a:t>Nous estimons les appels téléphoniques de cette année à </a:t>
            </a:r>
            <a:r>
              <a:rPr lang="en-US" sz="1200">
                <a:solidFill>
                  <a:srgbClr val="000000"/>
                </a:solidFill>
                <a:latin typeface="Libre Baskerville"/>
              </a:rPr>
              <a:t>800</a:t>
            </a:r>
            <a:r>
              <a:rPr lang="en-US" sz="1200">
                <a:solidFill>
                  <a:srgbClr val="000000"/>
                </a:solidFill>
                <a:latin typeface="Libre Baskerville"/>
              </a:rPr>
              <a:t> appels soit une hausse en raison du fait que nous soyons porteurs du projet Lotus en périnatalité. Ce chiffre n'inclut pas les nombreuses conversations téléphoniques ainsi que les textos que nos mamans-relais échangent avec les femmes qu’elles accompagnent.</a:t>
            </a:r>
          </a:p>
          <a:p>
            <a:pPr algn="just">
              <a:lnSpc>
                <a:spcPts val="1679"/>
              </a:lnSpc>
              <a:spcBef>
                <a:spcPct val="0"/>
              </a:spcBef>
            </a:pPr>
          </a:p>
        </p:txBody>
      </p:sp>
      <p:sp>
        <p:nvSpPr>
          <p:cNvPr name="TextBox 12" id="12"/>
          <p:cNvSpPr txBox="true"/>
          <p:nvPr/>
        </p:nvSpPr>
        <p:spPr>
          <a:xfrm rot="0">
            <a:off x="1234490" y="2397795"/>
            <a:ext cx="2684567" cy="198120"/>
          </a:xfrm>
          <a:prstGeom prst="rect">
            <a:avLst/>
          </a:prstGeom>
        </p:spPr>
        <p:txBody>
          <a:bodyPr anchor="t" rtlCol="false" tIns="0" lIns="0" bIns="0" rIns="0">
            <a:spAutoFit/>
          </a:bodyPr>
          <a:lstStyle/>
          <a:p>
            <a:pPr algn="just">
              <a:lnSpc>
                <a:spcPts val="1679"/>
              </a:lnSpc>
              <a:spcBef>
                <a:spcPct val="0"/>
              </a:spcBef>
            </a:pPr>
            <a:r>
              <a:rPr lang="en-US" sz="1200">
                <a:solidFill>
                  <a:srgbClr val="000000"/>
                </a:solidFill>
                <a:latin typeface="Libre Baskerville"/>
              </a:rPr>
              <a:t>a) La ligne d’écoute téléphonique</a:t>
            </a:r>
          </a:p>
        </p:txBody>
      </p:sp>
      <p:sp>
        <p:nvSpPr>
          <p:cNvPr name="TextBox 13" id="13"/>
          <p:cNvSpPr txBox="true"/>
          <p:nvPr/>
        </p:nvSpPr>
        <p:spPr>
          <a:xfrm rot="0">
            <a:off x="3561390" y="4582610"/>
            <a:ext cx="4901824" cy="1874520"/>
          </a:xfrm>
          <a:prstGeom prst="rect">
            <a:avLst/>
          </a:prstGeom>
        </p:spPr>
        <p:txBody>
          <a:bodyPr anchor="t" rtlCol="false" tIns="0" lIns="0" bIns="0" rIns="0">
            <a:spAutoFit/>
          </a:bodyPr>
          <a:lstStyle/>
          <a:p>
            <a:pPr algn="just">
              <a:lnSpc>
                <a:spcPts val="1679"/>
              </a:lnSpc>
              <a:spcBef>
                <a:spcPct val="0"/>
              </a:spcBef>
            </a:pPr>
            <a:r>
              <a:rPr lang="en-US" sz="1200">
                <a:solidFill>
                  <a:srgbClr val="000000"/>
                </a:solidFill>
                <a:latin typeface="Libre Baskerville"/>
              </a:rPr>
              <a:t>Au cours de cette année, nous avons reçu plus d’une centaine de messages via notre page Facebook. Ces messages touchaient des sujets variés: des demandes d’accès à l’accompagnement personnalisé provenant de femmes immigrantes, des demandes de femmes sans statut, des demandes pour devenir maman-relais, des offres de dons, des inscriptions à nos activités, des propositions d’ateliers et de la proposition de services de la part des intervenants du milieu.</a:t>
            </a:r>
          </a:p>
          <a:p>
            <a:pPr algn="just">
              <a:lnSpc>
                <a:spcPts val="1679"/>
              </a:lnSpc>
              <a:spcBef>
                <a:spcPct val="0"/>
              </a:spcBef>
            </a:pPr>
          </a:p>
        </p:txBody>
      </p:sp>
      <p:sp>
        <p:nvSpPr>
          <p:cNvPr name="TextBox 14" id="14"/>
          <p:cNvSpPr txBox="true"/>
          <p:nvPr/>
        </p:nvSpPr>
        <p:spPr>
          <a:xfrm rot="0">
            <a:off x="3561390" y="4155705"/>
            <a:ext cx="4658257" cy="617220"/>
          </a:xfrm>
          <a:prstGeom prst="rect">
            <a:avLst/>
          </a:prstGeom>
        </p:spPr>
        <p:txBody>
          <a:bodyPr anchor="t" rtlCol="false" tIns="0" lIns="0" bIns="0" rIns="0">
            <a:spAutoFit/>
          </a:bodyPr>
          <a:lstStyle/>
          <a:p>
            <a:pPr algn="just">
              <a:lnSpc>
                <a:spcPts val="1679"/>
              </a:lnSpc>
              <a:spcBef>
                <a:spcPct val="0"/>
              </a:spcBef>
            </a:pPr>
            <a:r>
              <a:rPr lang="en-US" sz="1200">
                <a:solidFill>
                  <a:srgbClr val="000000"/>
                </a:solidFill>
                <a:latin typeface="Libre Baskerville"/>
              </a:rPr>
              <a:t>b) Les messages sur notre page Facebook de 3000 abonné·e·s</a:t>
            </a:r>
          </a:p>
          <a:p>
            <a:pPr algn="just">
              <a:lnSpc>
                <a:spcPts val="1679"/>
              </a:lnSpc>
              <a:spcBef>
                <a:spcPct val="0"/>
              </a:spcBef>
            </a:pPr>
          </a:p>
        </p:txBody>
      </p:sp>
      <p:sp>
        <p:nvSpPr>
          <p:cNvPr name="TextBox 15" id="15"/>
          <p:cNvSpPr txBox="true"/>
          <p:nvPr/>
        </p:nvSpPr>
        <p:spPr>
          <a:xfrm rot="0">
            <a:off x="1311742" y="1917556"/>
            <a:ext cx="2384961" cy="243459"/>
          </a:xfrm>
          <a:prstGeom prst="rect">
            <a:avLst/>
          </a:prstGeom>
        </p:spPr>
        <p:txBody>
          <a:bodyPr anchor="t" rtlCol="false" tIns="0" lIns="0" bIns="0" rIns="0">
            <a:spAutoFit/>
          </a:bodyPr>
          <a:lstStyle/>
          <a:p>
            <a:pPr>
              <a:lnSpc>
                <a:spcPts val="1818"/>
              </a:lnSpc>
            </a:pPr>
            <a:r>
              <a:rPr lang="en-US" sz="1800" spc="-106">
                <a:solidFill>
                  <a:srgbClr val="FABA9E"/>
                </a:solidFill>
                <a:latin typeface="Libre Baskerville Bold"/>
              </a:rPr>
              <a:t>1.1 Services de soutien</a:t>
            </a:r>
          </a:p>
        </p:txBody>
      </p:sp>
      <p:sp>
        <p:nvSpPr>
          <p:cNvPr name="TextBox 16" id="16"/>
          <p:cNvSpPr txBox="true"/>
          <p:nvPr/>
        </p:nvSpPr>
        <p:spPr>
          <a:xfrm rot="0">
            <a:off x="8483754" y="898229"/>
            <a:ext cx="567932"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15/46</a:t>
            </a:r>
          </a:p>
        </p:txBody>
      </p:sp>
      <p:sp>
        <p:nvSpPr>
          <p:cNvPr name="TextBox 17" id="17"/>
          <p:cNvSpPr txBox="true"/>
          <p:nvPr/>
        </p:nvSpPr>
        <p:spPr>
          <a:xfrm rot="0">
            <a:off x="731432" y="742654"/>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flipV="true">
            <a:off x="731476" y="1184910"/>
            <a:ext cx="8290560" cy="19050"/>
          </a:xfrm>
          <a:prstGeom prst="line">
            <a:avLst/>
          </a:prstGeom>
          <a:ln cap="flat" w="38100">
            <a:solidFill>
              <a:srgbClr val="000000"/>
            </a:solidFill>
            <a:prstDash val="solid"/>
            <a:headEnd type="none" len="sm" w="sm"/>
            <a:tailEnd type="none" len="sm" w="sm"/>
          </a:ln>
        </p:spPr>
      </p:sp>
      <p:sp>
        <p:nvSpPr>
          <p:cNvPr name="Freeform 3" id="3"/>
          <p:cNvSpPr/>
          <p:nvPr/>
        </p:nvSpPr>
        <p:spPr>
          <a:xfrm flipH="false" flipV="false" rot="0">
            <a:off x="8337000" y="883945"/>
            <a:ext cx="2663836" cy="2826351"/>
          </a:xfrm>
          <a:custGeom>
            <a:avLst/>
            <a:gdLst/>
            <a:ahLst/>
            <a:cxnLst/>
            <a:rect r="r" b="b" t="t" l="l"/>
            <a:pathLst>
              <a:path h="2826351" w="2663836">
                <a:moveTo>
                  <a:pt x="0" y="0"/>
                </a:moveTo>
                <a:lnTo>
                  <a:pt x="2663836" y="0"/>
                </a:lnTo>
                <a:lnTo>
                  <a:pt x="2663836" y="2826351"/>
                </a:lnTo>
                <a:lnTo>
                  <a:pt x="0" y="2826351"/>
                </a:lnTo>
                <a:lnTo>
                  <a:pt x="0" y="0"/>
                </a:lnTo>
                <a:close/>
              </a:path>
            </a:pathLst>
          </a:custGeom>
          <a:blipFill>
            <a:blip r:embed="rId2">
              <a:alphaModFix amt="14000"/>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a:off x="6541933" y="6267980"/>
            <a:ext cx="3316224" cy="0"/>
          </a:xfrm>
          <a:prstGeom prst="line">
            <a:avLst/>
          </a:prstGeom>
          <a:ln cap="flat" w="38100">
            <a:solidFill>
              <a:srgbClr val="000000"/>
            </a:solidFill>
            <a:prstDash val="solid"/>
            <a:headEnd type="none" len="sm" w="sm"/>
            <a:tailEnd type="none" len="sm" w="sm"/>
          </a:ln>
        </p:spPr>
      </p:sp>
      <p:sp>
        <p:nvSpPr>
          <p:cNvPr name="TextBox 5" id="5"/>
          <p:cNvSpPr txBox="true"/>
          <p:nvPr/>
        </p:nvSpPr>
        <p:spPr>
          <a:xfrm rot="0">
            <a:off x="6541933" y="6248930"/>
            <a:ext cx="247316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a:rPr>
              <a:t>Montre-moi la voie...</a:t>
            </a:r>
          </a:p>
        </p:txBody>
      </p:sp>
      <p:sp>
        <p:nvSpPr>
          <p:cNvPr name="TextBox 6" id="6"/>
          <p:cNvSpPr txBox="true"/>
          <p:nvPr/>
        </p:nvSpPr>
        <p:spPr>
          <a:xfrm rot="0">
            <a:off x="731520" y="1514862"/>
            <a:ext cx="7575771" cy="279273"/>
          </a:xfrm>
          <a:prstGeom prst="rect">
            <a:avLst/>
          </a:prstGeom>
        </p:spPr>
        <p:txBody>
          <a:bodyPr anchor="t" rtlCol="false" tIns="0" lIns="0" bIns="0" rIns="0">
            <a:spAutoFit/>
          </a:bodyPr>
          <a:lstStyle/>
          <a:p>
            <a:pPr marL="453390" indent="-226695" lvl="1">
              <a:lnSpc>
                <a:spcPts val="2121"/>
              </a:lnSpc>
              <a:buFont typeface="Arial"/>
              <a:buChar char="•"/>
            </a:pPr>
            <a:r>
              <a:rPr lang="en-US" sz="2100" spc="-123">
                <a:solidFill>
                  <a:srgbClr val="EDA33A"/>
                </a:solidFill>
                <a:latin typeface="Libre Baskerville Bold"/>
              </a:rPr>
              <a:t>Services aux familles</a:t>
            </a:r>
          </a:p>
        </p:txBody>
      </p:sp>
      <p:sp>
        <p:nvSpPr>
          <p:cNvPr name="TextBox 7" id="7"/>
          <p:cNvSpPr txBox="true"/>
          <p:nvPr/>
        </p:nvSpPr>
        <p:spPr>
          <a:xfrm rot="0">
            <a:off x="8494000" y="906145"/>
            <a:ext cx="540334"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16/46</a:t>
            </a:r>
          </a:p>
        </p:txBody>
      </p:sp>
      <p:sp>
        <p:nvSpPr>
          <p:cNvPr name="Freeform 8" id="8"/>
          <p:cNvSpPr/>
          <p:nvPr/>
        </p:nvSpPr>
        <p:spPr>
          <a:xfrm flipH="false" flipV="false" rot="0">
            <a:off x="6167912" y="1843282"/>
            <a:ext cx="5708336" cy="4402554"/>
          </a:xfrm>
          <a:custGeom>
            <a:avLst/>
            <a:gdLst/>
            <a:ahLst/>
            <a:cxnLst/>
            <a:rect r="r" b="b" t="t" l="l"/>
            <a:pathLst>
              <a:path h="4402554" w="5708336">
                <a:moveTo>
                  <a:pt x="0" y="0"/>
                </a:moveTo>
                <a:lnTo>
                  <a:pt x="5708336" y="0"/>
                </a:lnTo>
                <a:lnTo>
                  <a:pt x="5708336" y="4402554"/>
                </a:lnTo>
                <a:lnTo>
                  <a:pt x="0" y="4402554"/>
                </a:lnTo>
                <a:lnTo>
                  <a:pt x="0" y="0"/>
                </a:lnTo>
                <a:close/>
              </a:path>
            </a:pathLst>
          </a:custGeom>
          <a:blipFill>
            <a:blip r:embed="rId4">
              <a:alphaModFix amt="9999"/>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6335134" y="1662031"/>
            <a:ext cx="2686946" cy="2850871"/>
          </a:xfrm>
          <a:custGeom>
            <a:avLst/>
            <a:gdLst/>
            <a:ahLst/>
            <a:cxnLst/>
            <a:rect r="r" b="b" t="t" l="l"/>
            <a:pathLst>
              <a:path h="2850871" w="2686946">
                <a:moveTo>
                  <a:pt x="0" y="0"/>
                </a:moveTo>
                <a:lnTo>
                  <a:pt x="2686946" y="0"/>
                </a:lnTo>
                <a:lnTo>
                  <a:pt x="2686946" y="2850871"/>
                </a:lnTo>
                <a:lnTo>
                  <a:pt x="0" y="2850871"/>
                </a:lnTo>
                <a:lnTo>
                  <a:pt x="0" y="0"/>
                </a:lnTo>
                <a:close/>
              </a:path>
            </a:pathLst>
          </a:custGeom>
          <a:blipFill>
            <a:blip r:embed="rId2">
              <a:alphaModFix amt="14000"/>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6668682" y="4584124"/>
            <a:ext cx="2663836" cy="2826351"/>
          </a:xfrm>
          <a:custGeom>
            <a:avLst/>
            <a:gdLst/>
            <a:ahLst/>
            <a:cxnLst/>
            <a:rect r="r" b="b" t="t" l="l"/>
            <a:pathLst>
              <a:path h="2826351" w="2663836">
                <a:moveTo>
                  <a:pt x="0" y="0"/>
                </a:moveTo>
                <a:lnTo>
                  <a:pt x="2663836" y="0"/>
                </a:lnTo>
                <a:lnTo>
                  <a:pt x="2663836" y="2826351"/>
                </a:lnTo>
                <a:lnTo>
                  <a:pt x="0" y="2826351"/>
                </a:lnTo>
                <a:lnTo>
                  <a:pt x="0" y="0"/>
                </a:lnTo>
                <a:close/>
              </a:path>
            </a:pathLst>
          </a:custGeom>
          <a:blipFill>
            <a:blip r:embed="rId2">
              <a:alphaModFix amt="14000"/>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022080" y="3087467"/>
            <a:ext cx="2663836" cy="2826351"/>
          </a:xfrm>
          <a:custGeom>
            <a:avLst/>
            <a:gdLst/>
            <a:ahLst/>
            <a:cxnLst/>
            <a:rect r="r" b="b" t="t" l="l"/>
            <a:pathLst>
              <a:path h="2826351" w="2663836">
                <a:moveTo>
                  <a:pt x="0" y="0"/>
                </a:moveTo>
                <a:lnTo>
                  <a:pt x="2663836" y="0"/>
                </a:lnTo>
                <a:lnTo>
                  <a:pt x="2663836" y="2826351"/>
                </a:lnTo>
                <a:lnTo>
                  <a:pt x="0" y="2826351"/>
                </a:lnTo>
                <a:lnTo>
                  <a:pt x="0" y="0"/>
                </a:lnTo>
                <a:close/>
              </a:path>
            </a:pathLst>
          </a:custGeom>
          <a:blipFill>
            <a:blip r:embed="rId2">
              <a:alphaModFix amt="14000"/>
              <a:extLst>
                <a:ext uri="{96DAC541-7B7A-43D3-8B79-37D633B846F1}">
                  <asvg:svgBlip xmlns:asvg="http://schemas.microsoft.com/office/drawing/2016/SVG/main" r:embed="rId3"/>
                </a:ext>
              </a:extLst>
            </a:blip>
            <a:stretch>
              <a:fillRect l="0" t="0" r="0" b="0"/>
            </a:stretch>
          </a:blipFill>
        </p:spPr>
      </p:sp>
      <p:sp>
        <p:nvSpPr>
          <p:cNvPr name="TextBox 12" id="12"/>
          <p:cNvSpPr txBox="true"/>
          <p:nvPr/>
        </p:nvSpPr>
        <p:spPr>
          <a:xfrm rot="0">
            <a:off x="1099690" y="1937010"/>
            <a:ext cx="2779597" cy="243459"/>
          </a:xfrm>
          <a:prstGeom prst="rect">
            <a:avLst/>
          </a:prstGeom>
        </p:spPr>
        <p:txBody>
          <a:bodyPr anchor="t" rtlCol="false" tIns="0" lIns="0" bIns="0" rIns="0">
            <a:spAutoFit/>
          </a:bodyPr>
          <a:lstStyle/>
          <a:p>
            <a:pPr>
              <a:lnSpc>
                <a:spcPts val="1818"/>
              </a:lnSpc>
            </a:pPr>
            <a:r>
              <a:rPr lang="en-US" sz="1800" spc="-106">
                <a:solidFill>
                  <a:srgbClr val="FABA9E"/>
                </a:solidFill>
                <a:latin typeface="Libre Baskerville Bold"/>
              </a:rPr>
              <a:t>1.2 Portrait  statistiques</a:t>
            </a:r>
          </a:p>
        </p:txBody>
      </p:sp>
      <p:sp>
        <p:nvSpPr>
          <p:cNvPr name="TextBox 13" id="13"/>
          <p:cNvSpPr txBox="true"/>
          <p:nvPr/>
        </p:nvSpPr>
        <p:spPr>
          <a:xfrm rot="0">
            <a:off x="731520" y="750570"/>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TextBox 14" id="14"/>
          <p:cNvSpPr txBox="true"/>
          <p:nvPr/>
        </p:nvSpPr>
        <p:spPr>
          <a:xfrm rot="0">
            <a:off x="798195" y="2332225"/>
            <a:ext cx="8135480" cy="1092835"/>
          </a:xfrm>
          <a:prstGeom prst="rect">
            <a:avLst/>
          </a:prstGeom>
        </p:spPr>
        <p:txBody>
          <a:bodyPr anchor="t" rtlCol="false" tIns="0" lIns="0" bIns="0" rIns="0">
            <a:spAutoFit/>
          </a:bodyPr>
          <a:lstStyle/>
          <a:p>
            <a:pPr algn="just" marL="345438" indent="-172719" lvl="1">
              <a:lnSpc>
                <a:spcPts val="2239"/>
              </a:lnSpc>
              <a:buFont typeface="Arial"/>
              <a:buChar char="•"/>
            </a:pPr>
            <a:r>
              <a:rPr lang="en-US" sz="1599" spc="-54">
                <a:solidFill>
                  <a:srgbClr val="000000"/>
                </a:solidFill>
                <a:latin typeface="Libre Baskerville"/>
              </a:rPr>
              <a:t>176 grossesses 2022-2023 incluant les Lotus</a:t>
            </a:r>
          </a:p>
          <a:p>
            <a:pPr algn="just" marL="345438" indent="-172719" lvl="1">
              <a:lnSpc>
                <a:spcPts val="2239"/>
              </a:lnSpc>
              <a:buFont typeface="Arial"/>
              <a:buChar char="•"/>
            </a:pPr>
            <a:r>
              <a:rPr lang="en-US" sz="1599" spc="-54">
                <a:solidFill>
                  <a:srgbClr val="000000"/>
                </a:solidFill>
                <a:latin typeface="Libre Baskerville"/>
              </a:rPr>
              <a:t>117 naissances régulières, 98% Première grossesse au Québec</a:t>
            </a:r>
          </a:p>
          <a:p>
            <a:pPr algn="just">
              <a:lnSpc>
                <a:spcPts val="2239"/>
              </a:lnSpc>
            </a:pPr>
            <a:r>
              <a:rPr lang="en-US" sz="1599" spc="-54">
                <a:solidFill>
                  <a:srgbClr val="000000"/>
                </a:solidFill>
                <a:latin typeface="Libre Baskerville"/>
              </a:rPr>
              <a:t>       dont 36% leur premier bébé</a:t>
            </a:r>
          </a:p>
          <a:p>
            <a:pPr algn="just" marL="345438" indent="-172719" lvl="1">
              <a:lnSpc>
                <a:spcPts val="2239"/>
              </a:lnSpc>
              <a:buFont typeface="Arial"/>
              <a:buChar char="•"/>
            </a:pPr>
            <a:r>
              <a:rPr lang="en-US" sz="1599" spc="-54">
                <a:solidFill>
                  <a:srgbClr val="000000"/>
                </a:solidFill>
                <a:latin typeface="Libre Baskerville"/>
              </a:rPr>
              <a:t>les demandes sont en hausse contre 97 l'année 2021-2022</a:t>
            </a:r>
          </a:p>
        </p:txBody>
      </p:sp>
      <p:sp>
        <p:nvSpPr>
          <p:cNvPr name="TextBox 15" id="15"/>
          <p:cNvSpPr txBox="true"/>
          <p:nvPr/>
        </p:nvSpPr>
        <p:spPr>
          <a:xfrm rot="0">
            <a:off x="798195" y="3898444"/>
            <a:ext cx="8135480" cy="2197735"/>
          </a:xfrm>
          <a:prstGeom prst="rect">
            <a:avLst/>
          </a:prstGeom>
        </p:spPr>
        <p:txBody>
          <a:bodyPr anchor="t" rtlCol="false" tIns="0" lIns="0" bIns="0" rIns="0">
            <a:spAutoFit/>
          </a:bodyPr>
          <a:lstStyle/>
          <a:p>
            <a:pPr algn="just" marL="345438" indent="-172719" lvl="1">
              <a:lnSpc>
                <a:spcPts val="2239"/>
              </a:lnSpc>
              <a:buFont typeface="Arial"/>
              <a:buChar char="•"/>
            </a:pPr>
            <a:r>
              <a:rPr lang="en-US" sz="1599" spc="-54">
                <a:solidFill>
                  <a:srgbClr val="000000"/>
                </a:solidFill>
                <a:latin typeface="Libre Baskerville"/>
              </a:rPr>
              <a:t>90% méconnaissance  du système de la santé, compréhension du langage</a:t>
            </a:r>
          </a:p>
          <a:p>
            <a:pPr algn="just" marL="345438" indent="-172719" lvl="1">
              <a:lnSpc>
                <a:spcPts val="2239"/>
              </a:lnSpc>
              <a:buFont typeface="Arial"/>
              <a:buChar char="•"/>
            </a:pPr>
            <a:r>
              <a:rPr lang="en-US" sz="1599" spc="-54">
                <a:solidFill>
                  <a:srgbClr val="000000"/>
                </a:solidFill>
                <a:latin typeface="Libre Baskerville"/>
              </a:rPr>
              <a:t>Éducation : 30,76% universitaires, 34,18% métiers spécialisés, 35,02% francisation, retour aux études</a:t>
            </a:r>
          </a:p>
          <a:p>
            <a:pPr algn="just" marL="345438" indent="-172719" lvl="1">
              <a:lnSpc>
                <a:spcPts val="2239"/>
              </a:lnSpc>
              <a:buFont typeface="Arial"/>
              <a:buChar char="•"/>
            </a:pPr>
            <a:r>
              <a:rPr lang="en-US" sz="1599" spc="-54">
                <a:solidFill>
                  <a:srgbClr val="000000"/>
                </a:solidFill>
                <a:latin typeface="Libre Baskerville"/>
              </a:rPr>
              <a:t>26% de mamans allophones</a:t>
            </a:r>
          </a:p>
          <a:p>
            <a:pPr algn="just" marL="345438" indent="-172719" lvl="1">
              <a:lnSpc>
                <a:spcPts val="2239"/>
              </a:lnSpc>
              <a:buFont typeface="Arial"/>
              <a:buChar char="•"/>
            </a:pPr>
            <a:r>
              <a:rPr lang="en-US" sz="1599" spc="-54">
                <a:solidFill>
                  <a:srgbClr val="000000"/>
                </a:solidFill>
                <a:latin typeface="Libre Baskerville"/>
              </a:rPr>
              <a:t>35% de familles à statut dit précaire (travailleuses qualifiées, demandeuses d'asile, étudiantes)</a:t>
            </a:r>
          </a:p>
          <a:p>
            <a:pPr algn="just" marL="345438" indent="-172719" lvl="1">
              <a:lnSpc>
                <a:spcPts val="2239"/>
              </a:lnSpc>
              <a:buFont typeface="Arial"/>
              <a:buChar char="•"/>
            </a:pPr>
            <a:r>
              <a:rPr lang="en-US" sz="1599" spc="-54">
                <a:solidFill>
                  <a:srgbClr val="000000"/>
                </a:solidFill>
                <a:latin typeface="Libre Baskerville"/>
              </a:rPr>
              <a:t>65% de résidentes permanentes</a:t>
            </a:r>
          </a:p>
          <a:p>
            <a:pPr algn="just" marL="345438" indent="-172719" lvl="1">
              <a:lnSpc>
                <a:spcPts val="2239"/>
              </a:lnSpc>
              <a:buFont typeface="Arial"/>
              <a:buChar char="•"/>
            </a:pPr>
            <a:r>
              <a:rPr lang="en-US" sz="1599" spc="-54">
                <a:solidFill>
                  <a:srgbClr val="000000"/>
                </a:solidFill>
                <a:latin typeface="Libre Baskerville"/>
              </a:rPr>
              <a:t>Transport : 43,58 % se déplacent en autobus.</a:t>
            </a:r>
          </a:p>
        </p:txBody>
      </p:sp>
      <p:sp>
        <p:nvSpPr>
          <p:cNvPr name="TextBox 16" id="16"/>
          <p:cNvSpPr txBox="true"/>
          <p:nvPr/>
        </p:nvSpPr>
        <p:spPr>
          <a:xfrm rot="0">
            <a:off x="1099690" y="3563929"/>
            <a:ext cx="5856982" cy="264160"/>
          </a:xfrm>
          <a:prstGeom prst="rect">
            <a:avLst/>
          </a:prstGeom>
        </p:spPr>
        <p:txBody>
          <a:bodyPr anchor="t" rtlCol="false" tIns="0" lIns="0" bIns="0" rIns="0">
            <a:spAutoFit/>
          </a:bodyPr>
          <a:lstStyle/>
          <a:p>
            <a:pPr algn="ctr">
              <a:lnSpc>
                <a:spcPts val="2239"/>
              </a:lnSpc>
              <a:spcBef>
                <a:spcPct val="0"/>
              </a:spcBef>
            </a:pPr>
            <a:r>
              <a:rPr lang="en-US" sz="1599">
                <a:solidFill>
                  <a:srgbClr val="F5A72B"/>
                </a:solidFill>
                <a:latin typeface="Libre Baskerville Bold"/>
              </a:rPr>
              <a:t>Portrait des interventions et vécu maternel des familles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flipV="true">
            <a:off x="731476" y="1184910"/>
            <a:ext cx="8290560" cy="19050"/>
          </a:xfrm>
          <a:prstGeom prst="line">
            <a:avLst/>
          </a:prstGeom>
          <a:ln cap="flat" w="38100">
            <a:solidFill>
              <a:srgbClr val="000000"/>
            </a:solidFill>
            <a:prstDash val="solid"/>
            <a:headEnd type="none" len="sm" w="sm"/>
            <a:tailEnd type="none" len="sm" w="sm"/>
          </a:ln>
        </p:spPr>
      </p:sp>
      <p:sp>
        <p:nvSpPr>
          <p:cNvPr name="Freeform 3" id="3"/>
          <p:cNvSpPr/>
          <p:nvPr/>
        </p:nvSpPr>
        <p:spPr>
          <a:xfrm flipH="false" flipV="false" rot="0">
            <a:off x="925681" y="188580"/>
            <a:ext cx="9769373" cy="5251038"/>
          </a:xfrm>
          <a:custGeom>
            <a:avLst/>
            <a:gdLst/>
            <a:ahLst/>
            <a:cxnLst/>
            <a:rect r="r" b="b" t="t" l="l"/>
            <a:pathLst>
              <a:path h="5251038" w="9769373">
                <a:moveTo>
                  <a:pt x="0" y="0"/>
                </a:moveTo>
                <a:lnTo>
                  <a:pt x="9769372" y="0"/>
                </a:lnTo>
                <a:lnTo>
                  <a:pt x="9769372" y="5251038"/>
                </a:lnTo>
                <a:lnTo>
                  <a:pt x="0" y="5251038"/>
                </a:lnTo>
                <a:lnTo>
                  <a:pt x="0" y="0"/>
                </a:lnTo>
                <a:close/>
              </a:path>
            </a:pathLst>
          </a:custGeom>
          <a:blipFill>
            <a:blip r:embed="rId2">
              <a:alphaModFix amt="10999"/>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a:off x="6473571" y="6296025"/>
            <a:ext cx="3316224" cy="0"/>
          </a:xfrm>
          <a:prstGeom prst="line">
            <a:avLst/>
          </a:prstGeom>
          <a:ln cap="flat" w="38100">
            <a:solidFill>
              <a:srgbClr val="000000"/>
            </a:solidFill>
            <a:prstDash val="solid"/>
            <a:headEnd type="none" len="sm" w="sm"/>
            <a:tailEnd type="none" len="sm" w="sm"/>
          </a:ln>
        </p:spPr>
      </p:sp>
      <p:sp>
        <p:nvSpPr>
          <p:cNvPr name="Freeform 5" id="5"/>
          <p:cNvSpPr/>
          <p:nvPr/>
        </p:nvSpPr>
        <p:spPr>
          <a:xfrm flipH="false" flipV="false" rot="0">
            <a:off x="6637821" y="2225636"/>
            <a:ext cx="2496911" cy="2972513"/>
          </a:xfrm>
          <a:custGeom>
            <a:avLst/>
            <a:gdLst/>
            <a:ahLst/>
            <a:cxnLst/>
            <a:rect r="r" b="b" t="t" l="l"/>
            <a:pathLst>
              <a:path h="2972513" w="2496911">
                <a:moveTo>
                  <a:pt x="0" y="0"/>
                </a:moveTo>
                <a:lnTo>
                  <a:pt x="2496912" y="0"/>
                </a:lnTo>
                <a:lnTo>
                  <a:pt x="2496912" y="2972513"/>
                </a:lnTo>
                <a:lnTo>
                  <a:pt x="0" y="2972513"/>
                </a:lnTo>
                <a:lnTo>
                  <a:pt x="0" y="0"/>
                </a:lnTo>
                <a:close/>
              </a:path>
            </a:pathLst>
          </a:custGeom>
          <a:blipFill>
            <a:blip r:embed="rId4">
              <a:alphaModFix amt="88000"/>
            </a:blip>
            <a:stretch>
              <a:fillRect l="0" t="0" r="0" b="0"/>
            </a:stretch>
          </a:blipFill>
        </p:spPr>
      </p:sp>
      <p:sp>
        <p:nvSpPr>
          <p:cNvPr name="TextBox 6" id="6"/>
          <p:cNvSpPr txBox="true"/>
          <p:nvPr/>
        </p:nvSpPr>
        <p:spPr>
          <a:xfrm rot="0">
            <a:off x="6473571" y="6276975"/>
            <a:ext cx="247316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a:rPr>
              <a:t>Montre-moi la voie...</a:t>
            </a:r>
          </a:p>
        </p:txBody>
      </p:sp>
      <p:sp>
        <p:nvSpPr>
          <p:cNvPr name="TextBox 7" id="7"/>
          <p:cNvSpPr txBox="true"/>
          <p:nvPr/>
        </p:nvSpPr>
        <p:spPr>
          <a:xfrm rot="0">
            <a:off x="731520" y="2341099"/>
            <a:ext cx="5856982" cy="264160"/>
          </a:xfrm>
          <a:prstGeom prst="rect">
            <a:avLst/>
          </a:prstGeom>
        </p:spPr>
        <p:txBody>
          <a:bodyPr anchor="t" rtlCol="false" tIns="0" lIns="0" bIns="0" rIns="0">
            <a:spAutoFit/>
          </a:bodyPr>
          <a:lstStyle/>
          <a:p>
            <a:pPr>
              <a:lnSpc>
                <a:spcPts val="2239"/>
              </a:lnSpc>
              <a:spcBef>
                <a:spcPct val="0"/>
              </a:spcBef>
            </a:pPr>
            <a:r>
              <a:rPr lang="en-US" sz="1599">
                <a:solidFill>
                  <a:srgbClr val="F5A72B"/>
                </a:solidFill>
                <a:latin typeface="Libre Baskerville Bold"/>
              </a:rPr>
              <a:t>Portrait des interventions et vécu maternel des familles </a:t>
            </a:r>
          </a:p>
        </p:txBody>
      </p:sp>
      <p:sp>
        <p:nvSpPr>
          <p:cNvPr name="TextBox 8" id="8"/>
          <p:cNvSpPr txBox="true"/>
          <p:nvPr/>
        </p:nvSpPr>
        <p:spPr>
          <a:xfrm rot="0">
            <a:off x="8486122" y="887095"/>
            <a:ext cx="535958"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17/46</a:t>
            </a:r>
          </a:p>
        </p:txBody>
      </p:sp>
      <p:sp>
        <p:nvSpPr>
          <p:cNvPr name="TextBox 9" id="9"/>
          <p:cNvSpPr txBox="true"/>
          <p:nvPr/>
        </p:nvSpPr>
        <p:spPr>
          <a:xfrm rot="0">
            <a:off x="731520" y="731520"/>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TextBox 10" id="10"/>
          <p:cNvSpPr txBox="true"/>
          <p:nvPr/>
        </p:nvSpPr>
        <p:spPr>
          <a:xfrm rot="0">
            <a:off x="731432" y="2986840"/>
            <a:ext cx="4107612" cy="240665"/>
          </a:xfrm>
          <a:prstGeom prst="rect">
            <a:avLst/>
          </a:prstGeom>
        </p:spPr>
        <p:txBody>
          <a:bodyPr anchor="t" rtlCol="false" tIns="0" lIns="0" bIns="0" rIns="0">
            <a:spAutoFit/>
          </a:bodyPr>
          <a:lstStyle/>
          <a:p>
            <a:pPr algn="just" marL="302261" indent="-151130" lvl="1">
              <a:lnSpc>
                <a:spcPts val="1960"/>
              </a:lnSpc>
              <a:buFont typeface="Arial"/>
              <a:buChar char="•"/>
            </a:pPr>
            <a:r>
              <a:rPr lang="en-US" sz="1400" spc="-47">
                <a:solidFill>
                  <a:srgbClr val="000000"/>
                </a:solidFill>
                <a:latin typeface="Libre Baskerville Bold"/>
              </a:rPr>
              <a:t>57 réponses sur le vécu maternel</a:t>
            </a:r>
          </a:p>
        </p:txBody>
      </p:sp>
      <p:sp>
        <p:nvSpPr>
          <p:cNvPr name="TextBox 11" id="11"/>
          <p:cNvSpPr txBox="true"/>
          <p:nvPr/>
        </p:nvSpPr>
        <p:spPr>
          <a:xfrm rot="0">
            <a:off x="717964" y="3284655"/>
            <a:ext cx="4451225" cy="788479"/>
          </a:xfrm>
          <a:prstGeom prst="rect">
            <a:avLst/>
          </a:prstGeom>
        </p:spPr>
        <p:txBody>
          <a:bodyPr anchor="t" rtlCol="false" tIns="0" lIns="0" bIns="0" rIns="0">
            <a:spAutoFit/>
          </a:bodyPr>
          <a:lstStyle/>
          <a:p>
            <a:pPr algn="just" marL="302261" indent="-151130" lvl="1">
              <a:lnSpc>
                <a:spcPts val="3234"/>
              </a:lnSpc>
              <a:buFont typeface="Arial"/>
              <a:buChar char="•"/>
            </a:pPr>
            <a:r>
              <a:rPr lang="en-US" sz="1400" spc="-47">
                <a:solidFill>
                  <a:srgbClr val="000000"/>
                </a:solidFill>
                <a:latin typeface="Libre Baskerville Bold"/>
              </a:rPr>
              <a:t>97, 44 % des accouchements à l'hôpital</a:t>
            </a:r>
          </a:p>
          <a:p>
            <a:pPr algn="just" marL="302261" indent="-151130" lvl="1">
              <a:lnSpc>
                <a:spcPts val="3234"/>
              </a:lnSpc>
              <a:buFont typeface="Arial"/>
              <a:buChar char="•"/>
            </a:pPr>
            <a:r>
              <a:rPr lang="en-US" sz="1400" spc="-47">
                <a:solidFill>
                  <a:srgbClr val="000000"/>
                </a:solidFill>
                <a:latin typeface="Libre Baskerville Bold"/>
              </a:rPr>
              <a:t> 2,56 % en Maison de naissances</a:t>
            </a:r>
          </a:p>
        </p:txBody>
      </p:sp>
      <p:sp>
        <p:nvSpPr>
          <p:cNvPr name="TextBox 12" id="12"/>
          <p:cNvSpPr txBox="true"/>
          <p:nvPr/>
        </p:nvSpPr>
        <p:spPr>
          <a:xfrm rot="0">
            <a:off x="731432" y="4582722"/>
            <a:ext cx="8287880" cy="997902"/>
          </a:xfrm>
          <a:prstGeom prst="rect">
            <a:avLst/>
          </a:prstGeom>
        </p:spPr>
        <p:txBody>
          <a:bodyPr anchor="t" rtlCol="false" tIns="0" lIns="0" bIns="0" rIns="0">
            <a:spAutoFit/>
          </a:bodyPr>
          <a:lstStyle/>
          <a:p>
            <a:pPr algn="just" marL="302261" indent="-151130" lvl="1">
              <a:lnSpc>
                <a:spcPts val="1960"/>
              </a:lnSpc>
              <a:buFont typeface="Arial"/>
              <a:buChar char="•"/>
            </a:pPr>
            <a:r>
              <a:rPr lang="en-US" sz="1400" spc="-47">
                <a:solidFill>
                  <a:srgbClr val="000000"/>
                </a:solidFill>
                <a:latin typeface="Libre Baskerville"/>
              </a:rPr>
              <a:t>30% désiraient un accouchement sans péridurale et 10 % l'ont eu</a:t>
            </a:r>
          </a:p>
          <a:p>
            <a:pPr algn="just" marL="302261" indent="-151130" lvl="1">
              <a:lnSpc>
                <a:spcPts val="1960"/>
              </a:lnSpc>
              <a:buFont typeface="Arial"/>
              <a:buChar char="•"/>
            </a:pPr>
            <a:r>
              <a:rPr lang="en-US" sz="1400" spc="-47">
                <a:solidFill>
                  <a:srgbClr val="000000"/>
                </a:solidFill>
                <a:latin typeface="Libre Baskerville"/>
              </a:rPr>
              <a:t>18% de césariennes dont 4 en urgence- 0% AVAC</a:t>
            </a:r>
          </a:p>
          <a:p>
            <a:pPr algn="just" marL="302261" indent="-151130" lvl="1">
              <a:lnSpc>
                <a:spcPts val="1960"/>
              </a:lnSpc>
              <a:buFont typeface="Arial"/>
              <a:buChar char="•"/>
            </a:pPr>
            <a:r>
              <a:rPr lang="en-US" sz="1400" spc="-47">
                <a:solidFill>
                  <a:srgbClr val="000000"/>
                </a:solidFill>
                <a:latin typeface="Libre Baskerville"/>
              </a:rPr>
              <a:t>13 % de femmes notent avoir vécues des violences obstétricales</a:t>
            </a:r>
          </a:p>
          <a:p>
            <a:pPr algn="just">
              <a:lnSpc>
                <a:spcPts val="1960"/>
              </a:lnSpc>
            </a:pPr>
            <a:r>
              <a:rPr lang="en-US" sz="1400" spc="-47">
                <a:solidFill>
                  <a:srgbClr val="000000"/>
                </a:solidFill>
                <a:latin typeface="Libre Baskerville"/>
              </a:rPr>
              <a:t>       et désirent témoigner dans le podcast «La part de nous qui est restée à la frontière».</a:t>
            </a:r>
          </a:p>
        </p:txBody>
      </p:sp>
      <p:sp>
        <p:nvSpPr>
          <p:cNvPr name="TextBox 13" id="13"/>
          <p:cNvSpPr txBox="true"/>
          <p:nvPr/>
        </p:nvSpPr>
        <p:spPr>
          <a:xfrm rot="0">
            <a:off x="555912" y="1370742"/>
            <a:ext cx="3522455" cy="279273"/>
          </a:xfrm>
          <a:prstGeom prst="rect">
            <a:avLst/>
          </a:prstGeom>
        </p:spPr>
        <p:txBody>
          <a:bodyPr anchor="t" rtlCol="false" tIns="0" lIns="0" bIns="0" rIns="0">
            <a:spAutoFit/>
          </a:bodyPr>
          <a:lstStyle/>
          <a:p>
            <a:pPr marL="453390" indent="-226695" lvl="1">
              <a:lnSpc>
                <a:spcPts val="2121"/>
              </a:lnSpc>
              <a:buFont typeface="Arial"/>
              <a:buChar char="•"/>
            </a:pPr>
            <a:r>
              <a:rPr lang="en-US" sz="2100" spc="-123">
                <a:solidFill>
                  <a:srgbClr val="EDA33A"/>
                </a:solidFill>
                <a:latin typeface="Libre Baskerville Bold"/>
              </a:rPr>
              <a:t>Services aux familles</a:t>
            </a:r>
          </a:p>
        </p:txBody>
      </p:sp>
      <p:sp>
        <p:nvSpPr>
          <p:cNvPr name="TextBox 14" id="14"/>
          <p:cNvSpPr txBox="true"/>
          <p:nvPr/>
        </p:nvSpPr>
        <p:spPr>
          <a:xfrm rot="0">
            <a:off x="1025249" y="1749079"/>
            <a:ext cx="2779597" cy="243459"/>
          </a:xfrm>
          <a:prstGeom prst="rect">
            <a:avLst/>
          </a:prstGeom>
        </p:spPr>
        <p:txBody>
          <a:bodyPr anchor="t" rtlCol="false" tIns="0" lIns="0" bIns="0" rIns="0">
            <a:spAutoFit/>
          </a:bodyPr>
          <a:lstStyle/>
          <a:p>
            <a:pPr>
              <a:lnSpc>
                <a:spcPts val="1818"/>
              </a:lnSpc>
            </a:pPr>
            <a:r>
              <a:rPr lang="en-US" sz="1800" spc="-106">
                <a:solidFill>
                  <a:srgbClr val="FABA9E"/>
                </a:solidFill>
                <a:latin typeface="Libre Baskerville Bold"/>
              </a:rPr>
              <a:t>1.3 Portrait  statistiques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flipV="true">
            <a:off x="731476" y="1184910"/>
            <a:ext cx="8290560" cy="19050"/>
          </a:xfrm>
          <a:prstGeom prst="line">
            <a:avLst/>
          </a:prstGeom>
          <a:ln cap="flat" w="38100">
            <a:solidFill>
              <a:srgbClr val="000000"/>
            </a:solidFill>
            <a:prstDash val="solid"/>
            <a:headEnd type="none" len="sm" w="sm"/>
            <a:tailEnd type="none" len="sm" w="sm"/>
          </a:ln>
        </p:spPr>
      </p:sp>
      <p:sp>
        <p:nvSpPr>
          <p:cNvPr name="AutoShape 3" id="3"/>
          <p:cNvSpPr/>
          <p:nvPr/>
        </p:nvSpPr>
        <p:spPr>
          <a:xfrm>
            <a:off x="6473571" y="6271874"/>
            <a:ext cx="3316224" cy="0"/>
          </a:xfrm>
          <a:prstGeom prst="line">
            <a:avLst/>
          </a:prstGeom>
          <a:ln cap="flat" w="38100">
            <a:solidFill>
              <a:srgbClr val="000000"/>
            </a:solidFill>
            <a:prstDash val="solid"/>
            <a:headEnd type="none" len="sm" w="sm"/>
            <a:tailEnd type="none" len="sm" w="sm"/>
          </a:ln>
        </p:spPr>
      </p:sp>
      <p:grpSp>
        <p:nvGrpSpPr>
          <p:cNvPr name="Group 4" id="4"/>
          <p:cNvGrpSpPr>
            <a:grpSpLocks noChangeAspect="true"/>
          </p:cNvGrpSpPr>
          <p:nvPr/>
        </p:nvGrpSpPr>
        <p:grpSpPr>
          <a:xfrm rot="0">
            <a:off x="4731886" y="2164842"/>
            <a:ext cx="4271144" cy="2402488"/>
            <a:chOff x="0" y="0"/>
            <a:chExt cx="11289030" cy="6350000"/>
          </a:xfrm>
        </p:grpSpPr>
        <p:sp>
          <p:nvSpPr>
            <p:cNvPr name="Freeform 5" id="5"/>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l="0" t="-16673" r="0" b="-16673"/>
              </a:stretch>
            </a:blipFill>
          </p:spPr>
        </p:sp>
      </p:grpSp>
      <p:grpSp>
        <p:nvGrpSpPr>
          <p:cNvPr name="Group 6" id="6"/>
          <p:cNvGrpSpPr>
            <a:grpSpLocks noChangeAspect="true"/>
          </p:cNvGrpSpPr>
          <p:nvPr/>
        </p:nvGrpSpPr>
        <p:grpSpPr>
          <a:xfrm rot="0">
            <a:off x="2136166" y="4284981"/>
            <a:ext cx="3447631" cy="1939268"/>
            <a:chOff x="0" y="0"/>
            <a:chExt cx="11289030" cy="6350000"/>
          </a:xfrm>
        </p:grpSpPr>
        <p:sp>
          <p:nvSpPr>
            <p:cNvPr name="Freeform 7" id="7"/>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l="0" t="-13804" r="0" b="-19541"/>
              </a:stretch>
            </a:blipFill>
          </p:spPr>
        </p:sp>
      </p:grpSp>
      <p:sp>
        <p:nvSpPr>
          <p:cNvPr name="TextBox 8" id="8"/>
          <p:cNvSpPr txBox="true"/>
          <p:nvPr/>
        </p:nvSpPr>
        <p:spPr>
          <a:xfrm rot="0">
            <a:off x="6446901" y="6276975"/>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9" id="9"/>
          <p:cNvSpPr txBox="true"/>
          <p:nvPr/>
        </p:nvSpPr>
        <p:spPr>
          <a:xfrm rot="0">
            <a:off x="8485593" y="896620"/>
            <a:ext cx="526962"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18/46</a:t>
            </a:r>
          </a:p>
        </p:txBody>
      </p:sp>
      <p:sp>
        <p:nvSpPr>
          <p:cNvPr name="TextBox 10" id="10"/>
          <p:cNvSpPr txBox="true"/>
          <p:nvPr/>
        </p:nvSpPr>
        <p:spPr>
          <a:xfrm rot="0">
            <a:off x="810524" y="747945"/>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TextBox 11" id="11"/>
          <p:cNvSpPr txBox="true"/>
          <p:nvPr/>
        </p:nvSpPr>
        <p:spPr>
          <a:xfrm rot="0">
            <a:off x="810524" y="2154050"/>
            <a:ext cx="3832856" cy="1664970"/>
          </a:xfrm>
          <a:prstGeom prst="rect">
            <a:avLst/>
          </a:prstGeom>
        </p:spPr>
        <p:txBody>
          <a:bodyPr anchor="t" rtlCol="false" tIns="0" lIns="0" bIns="0" rIns="0">
            <a:spAutoFit/>
          </a:bodyPr>
          <a:lstStyle/>
          <a:p>
            <a:pPr>
              <a:lnSpc>
                <a:spcPts val="1679"/>
              </a:lnSpc>
            </a:pPr>
            <a:r>
              <a:rPr lang="en-US" sz="1200">
                <a:solidFill>
                  <a:srgbClr val="000000"/>
                </a:solidFill>
                <a:latin typeface="Libre Baskerville"/>
              </a:rPr>
              <a:t>Nous avons maintenant un merveilleux et beau local tout équipé en matériel informatique et d'activités grâce à un financement majeur d’Emploi et Développement social Canada.</a:t>
            </a:r>
          </a:p>
          <a:p>
            <a:pPr>
              <a:lnSpc>
                <a:spcPts val="1679"/>
              </a:lnSpc>
            </a:pPr>
          </a:p>
          <a:p>
            <a:pPr>
              <a:lnSpc>
                <a:spcPts val="1679"/>
              </a:lnSpc>
            </a:pPr>
            <a:r>
              <a:rPr lang="en-US" sz="1200">
                <a:solidFill>
                  <a:srgbClr val="000000"/>
                </a:solidFill>
                <a:latin typeface="Libre Baskerville"/>
              </a:rPr>
              <a:t>Merci à l'entreprise Storic Design qui a métamorphosé notre milieu à notre image.</a:t>
            </a:r>
          </a:p>
          <a:p>
            <a:pPr>
              <a:lnSpc>
                <a:spcPts val="1679"/>
              </a:lnSpc>
            </a:pPr>
          </a:p>
        </p:txBody>
      </p:sp>
      <p:sp>
        <p:nvSpPr>
          <p:cNvPr name="Freeform 12" id="12"/>
          <p:cNvSpPr/>
          <p:nvPr/>
        </p:nvSpPr>
        <p:spPr>
          <a:xfrm flipH="false" flipV="false" rot="0">
            <a:off x="947381" y="3785445"/>
            <a:ext cx="1473854" cy="1563771"/>
          </a:xfrm>
          <a:custGeom>
            <a:avLst/>
            <a:gdLst/>
            <a:ahLst/>
            <a:cxnLst/>
            <a:rect r="r" b="b" t="t" l="l"/>
            <a:pathLst>
              <a:path h="1563771" w="1473854">
                <a:moveTo>
                  <a:pt x="0" y="0"/>
                </a:moveTo>
                <a:lnTo>
                  <a:pt x="1473854" y="0"/>
                </a:lnTo>
                <a:lnTo>
                  <a:pt x="1473854" y="1563771"/>
                </a:lnTo>
                <a:lnTo>
                  <a:pt x="0" y="1563771"/>
                </a:lnTo>
                <a:lnTo>
                  <a:pt x="0" y="0"/>
                </a:lnTo>
                <a:close/>
              </a:path>
            </a:pathLst>
          </a:custGeom>
          <a:blipFill>
            <a:blip r:embed="rId4">
              <a:alphaModFix amt="43000"/>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597815" y="1261110"/>
            <a:ext cx="5251799" cy="279273"/>
          </a:xfrm>
          <a:prstGeom prst="rect">
            <a:avLst/>
          </a:prstGeom>
        </p:spPr>
        <p:txBody>
          <a:bodyPr anchor="t" rtlCol="false" tIns="0" lIns="0" bIns="0" rIns="0">
            <a:spAutoFit/>
          </a:bodyPr>
          <a:lstStyle/>
          <a:p>
            <a:pPr marL="453390" indent="-226695" lvl="1">
              <a:lnSpc>
                <a:spcPts val="2121"/>
              </a:lnSpc>
              <a:buFont typeface="Arial"/>
              <a:buChar char="•"/>
            </a:pPr>
            <a:r>
              <a:rPr lang="en-US" sz="2100" spc="-123">
                <a:solidFill>
                  <a:srgbClr val="EDA33A"/>
                </a:solidFill>
                <a:latin typeface="Libre Baskerville Bold"/>
              </a:rPr>
              <a:t>Services aux familles</a:t>
            </a:r>
          </a:p>
        </p:txBody>
      </p:sp>
      <p:sp>
        <p:nvSpPr>
          <p:cNvPr name="TextBox 14" id="14"/>
          <p:cNvSpPr txBox="true"/>
          <p:nvPr/>
        </p:nvSpPr>
        <p:spPr>
          <a:xfrm rot="0">
            <a:off x="947381" y="1749300"/>
            <a:ext cx="4902233" cy="243459"/>
          </a:xfrm>
          <a:prstGeom prst="rect">
            <a:avLst/>
          </a:prstGeom>
        </p:spPr>
        <p:txBody>
          <a:bodyPr anchor="t" rtlCol="false" tIns="0" lIns="0" bIns="0" rIns="0">
            <a:spAutoFit/>
          </a:bodyPr>
          <a:lstStyle/>
          <a:p>
            <a:pPr>
              <a:lnSpc>
                <a:spcPts val="1818"/>
              </a:lnSpc>
            </a:pPr>
            <a:r>
              <a:rPr lang="en-US" sz="1800" spc="-106">
                <a:solidFill>
                  <a:srgbClr val="FABA9E"/>
                </a:solidFill>
                <a:latin typeface="Libre Baskerville Bold"/>
              </a:rPr>
              <a:t>1.4 Transformation du local en milieu de vie</a:t>
            </a:r>
          </a:p>
        </p:txBody>
      </p:sp>
      <p:sp>
        <p:nvSpPr>
          <p:cNvPr name="Freeform 15" id="15"/>
          <p:cNvSpPr/>
          <p:nvPr/>
        </p:nvSpPr>
        <p:spPr>
          <a:xfrm flipH="true" flipV="false" rot="0">
            <a:off x="7980152" y="1251585"/>
            <a:ext cx="1203857" cy="1277302"/>
          </a:xfrm>
          <a:custGeom>
            <a:avLst/>
            <a:gdLst/>
            <a:ahLst/>
            <a:cxnLst/>
            <a:rect r="r" b="b" t="t" l="l"/>
            <a:pathLst>
              <a:path h="1277302" w="1203857">
                <a:moveTo>
                  <a:pt x="1203856" y="0"/>
                </a:moveTo>
                <a:lnTo>
                  <a:pt x="0" y="0"/>
                </a:lnTo>
                <a:lnTo>
                  <a:pt x="0" y="1277301"/>
                </a:lnTo>
                <a:lnTo>
                  <a:pt x="1203856" y="1277301"/>
                </a:lnTo>
                <a:lnTo>
                  <a:pt x="1203856" y="0"/>
                </a:lnTo>
                <a:close/>
              </a:path>
            </a:pathLst>
          </a:custGeom>
          <a:blipFill>
            <a:blip r:embed="rId4">
              <a:alphaModFix amt="43000"/>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flipV="true">
            <a:off x="731476" y="1184910"/>
            <a:ext cx="8290560" cy="19050"/>
          </a:xfrm>
          <a:prstGeom prst="line">
            <a:avLst/>
          </a:prstGeom>
          <a:ln cap="flat" w="38100">
            <a:solidFill>
              <a:srgbClr val="000000"/>
            </a:solidFill>
            <a:prstDash val="solid"/>
            <a:headEnd type="none" len="sm" w="sm"/>
            <a:tailEnd type="none" len="sm" w="sm"/>
          </a:ln>
        </p:spPr>
      </p:sp>
      <p:sp>
        <p:nvSpPr>
          <p:cNvPr name="AutoShape 3" id="3"/>
          <p:cNvSpPr/>
          <p:nvPr/>
        </p:nvSpPr>
        <p:spPr>
          <a:xfrm>
            <a:off x="6473571" y="6353175"/>
            <a:ext cx="3316224" cy="0"/>
          </a:xfrm>
          <a:prstGeom prst="line">
            <a:avLst/>
          </a:prstGeom>
          <a:ln cap="flat" w="38100">
            <a:solidFill>
              <a:srgbClr val="000000"/>
            </a:solidFill>
            <a:prstDash val="solid"/>
            <a:headEnd type="none" len="sm" w="sm"/>
            <a:tailEnd type="none" len="sm" w="sm"/>
          </a:ln>
        </p:spPr>
      </p:sp>
      <p:grpSp>
        <p:nvGrpSpPr>
          <p:cNvPr name="Group 4" id="4"/>
          <p:cNvGrpSpPr/>
          <p:nvPr/>
        </p:nvGrpSpPr>
        <p:grpSpPr>
          <a:xfrm rot="0">
            <a:off x="-2294576" y="1725498"/>
            <a:ext cx="7828121" cy="9864627"/>
            <a:chOff x="0" y="0"/>
            <a:chExt cx="10437495" cy="13152835"/>
          </a:xfrm>
        </p:grpSpPr>
        <p:sp>
          <p:nvSpPr>
            <p:cNvPr name="Freeform 5" id="5"/>
            <p:cNvSpPr/>
            <p:nvPr/>
          </p:nvSpPr>
          <p:spPr>
            <a:xfrm flipH="true" flipV="false" rot="-197661">
              <a:off x="212432" y="5499600"/>
              <a:ext cx="4628771" cy="7526457"/>
            </a:xfrm>
            <a:custGeom>
              <a:avLst/>
              <a:gdLst/>
              <a:ahLst/>
              <a:cxnLst/>
              <a:rect r="r" b="b" t="t" l="l"/>
              <a:pathLst>
                <a:path h="7526457" w="4628771">
                  <a:moveTo>
                    <a:pt x="4628771" y="0"/>
                  </a:moveTo>
                  <a:lnTo>
                    <a:pt x="0" y="0"/>
                  </a:lnTo>
                  <a:lnTo>
                    <a:pt x="0" y="7526457"/>
                  </a:lnTo>
                  <a:lnTo>
                    <a:pt x="4628771" y="7526457"/>
                  </a:lnTo>
                  <a:lnTo>
                    <a:pt x="4628771" y="0"/>
                  </a:lnTo>
                  <a:close/>
                </a:path>
              </a:pathLst>
            </a:custGeom>
            <a:blipFill>
              <a:blip r:embed="rId2">
                <a:alphaModFix amt="17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9547523">
              <a:off x="1995922" y="1076439"/>
              <a:ext cx="7384965" cy="7290974"/>
            </a:xfrm>
            <a:custGeom>
              <a:avLst/>
              <a:gdLst/>
              <a:ahLst/>
              <a:cxnLst/>
              <a:rect r="r" b="b" t="t" l="l"/>
              <a:pathLst>
                <a:path h="7290974" w="7384965">
                  <a:moveTo>
                    <a:pt x="0" y="0"/>
                  </a:moveTo>
                  <a:lnTo>
                    <a:pt x="7384964" y="0"/>
                  </a:lnTo>
                  <a:lnTo>
                    <a:pt x="7384964" y="7290974"/>
                  </a:lnTo>
                  <a:lnTo>
                    <a:pt x="0" y="7290974"/>
                  </a:lnTo>
                  <a:lnTo>
                    <a:pt x="0" y="0"/>
                  </a:lnTo>
                  <a:close/>
                </a:path>
              </a:pathLst>
            </a:custGeom>
            <a:blipFill>
              <a:blip r:embed="rId4">
                <a:alphaModFix amt="17000"/>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3736597">
              <a:off x="2398699" y="2120983"/>
              <a:ext cx="7087830" cy="5466489"/>
            </a:xfrm>
            <a:custGeom>
              <a:avLst/>
              <a:gdLst/>
              <a:ahLst/>
              <a:cxnLst/>
              <a:rect r="r" b="b" t="t" l="l"/>
              <a:pathLst>
                <a:path h="5466489" w="7087830">
                  <a:moveTo>
                    <a:pt x="0" y="0"/>
                  </a:moveTo>
                  <a:lnTo>
                    <a:pt x="7087829" y="0"/>
                  </a:lnTo>
                  <a:lnTo>
                    <a:pt x="7087829" y="5466488"/>
                  </a:lnTo>
                  <a:lnTo>
                    <a:pt x="0" y="5466488"/>
                  </a:lnTo>
                  <a:lnTo>
                    <a:pt x="0" y="0"/>
                  </a:lnTo>
                  <a:close/>
                </a:path>
              </a:pathLst>
            </a:custGeom>
            <a:blipFill>
              <a:blip r:embed="rId6">
                <a:alphaModFix amt="17000"/>
                <a:extLst>
                  <a:ext uri="{96DAC541-7B7A-43D3-8B79-37D633B846F1}">
                    <asvg:svgBlip xmlns:asvg="http://schemas.microsoft.com/office/drawing/2016/SVG/main" r:embed="rId7"/>
                  </a:ext>
                </a:extLst>
              </a:blip>
              <a:stretch>
                <a:fillRect l="0" t="0" r="0" b="0"/>
              </a:stretch>
            </a:blipFill>
          </p:spPr>
        </p:sp>
      </p:grpSp>
      <p:sp>
        <p:nvSpPr>
          <p:cNvPr name="Freeform 8" id="8"/>
          <p:cNvSpPr/>
          <p:nvPr/>
        </p:nvSpPr>
        <p:spPr>
          <a:xfrm flipH="false" flipV="false" rot="0">
            <a:off x="3733632" y="5282162"/>
            <a:ext cx="2521732" cy="1090063"/>
          </a:xfrm>
          <a:custGeom>
            <a:avLst/>
            <a:gdLst/>
            <a:ahLst/>
            <a:cxnLst/>
            <a:rect r="r" b="b" t="t" l="l"/>
            <a:pathLst>
              <a:path h="1090063" w="2521732">
                <a:moveTo>
                  <a:pt x="0" y="0"/>
                </a:moveTo>
                <a:lnTo>
                  <a:pt x="2521732" y="0"/>
                </a:lnTo>
                <a:lnTo>
                  <a:pt x="2521732" y="1090063"/>
                </a:lnTo>
                <a:lnTo>
                  <a:pt x="0" y="1090063"/>
                </a:lnTo>
                <a:lnTo>
                  <a:pt x="0" y="0"/>
                </a:lnTo>
                <a:close/>
              </a:path>
            </a:pathLst>
          </a:custGeom>
          <a:blipFill>
            <a:blip r:embed="rId8"/>
            <a:stretch>
              <a:fillRect l="0" t="0" r="0" b="-8948"/>
            </a:stretch>
          </a:blipFill>
        </p:spPr>
      </p:sp>
      <p:sp>
        <p:nvSpPr>
          <p:cNvPr name="TextBox 9" id="9"/>
          <p:cNvSpPr txBox="true"/>
          <p:nvPr/>
        </p:nvSpPr>
        <p:spPr>
          <a:xfrm rot="0">
            <a:off x="773869" y="1340688"/>
            <a:ext cx="3004026" cy="356235"/>
          </a:xfrm>
          <a:prstGeom prst="rect">
            <a:avLst/>
          </a:prstGeom>
        </p:spPr>
        <p:txBody>
          <a:bodyPr anchor="t" rtlCol="false" tIns="0" lIns="0" bIns="0" rIns="0">
            <a:spAutoFit/>
          </a:bodyPr>
          <a:lstStyle/>
          <a:p>
            <a:pPr algn="just" marL="453390" indent="-226695" lvl="1">
              <a:lnSpc>
                <a:spcPts val="2940"/>
              </a:lnSpc>
              <a:spcBef>
                <a:spcPct val="0"/>
              </a:spcBef>
              <a:buFont typeface="Arial"/>
              <a:buChar char="•"/>
            </a:pPr>
            <a:r>
              <a:rPr lang="en-US" sz="2100" spc="-107">
                <a:solidFill>
                  <a:srgbClr val="EDA33A"/>
                </a:solidFill>
                <a:latin typeface="Libre Baskerville Bold"/>
              </a:rPr>
              <a:t>Service aux familles</a:t>
            </a:r>
          </a:p>
        </p:txBody>
      </p:sp>
      <p:sp>
        <p:nvSpPr>
          <p:cNvPr name="TextBox 10" id="10"/>
          <p:cNvSpPr txBox="true"/>
          <p:nvPr/>
        </p:nvSpPr>
        <p:spPr>
          <a:xfrm rot="0">
            <a:off x="1149233" y="1815308"/>
            <a:ext cx="5742940" cy="306705"/>
          </a:xfrm>
          <a:prstGeom prst="rect">
            <a:avLst/>
          </a:prstGeom>
        </p:spPr>
        <p:txBody>
          <a:bodyPr anchor="t" rtlCol="false" tIns="0" lIns="0" bIns="0" rIns="0">
            <a:spAutoFit/>
          </a:bodyPr>
          <a:lstStyle/>
          <a:p>
            <a:pPr algn="ctr">
              <a:lnSpc>
                <a:spcPts val="2520"/>
              </a:lnSpc>
              <a:spcBef>
                <a:spcPct val="0"/>
              </a:spcBef>
            </a:pPr>
            <a:r>
              <a:rPr lang="en-US" sz="1800">
                <a:solidFill>
                  <a:srgbClr val="FABA9E"/>
                </a:solidFill>
                <a:latin typeface="Libre Baskerville Bold"/>
              </a:rPr>
              <a:t>1.5 Service de garde d’urgence à l’accouchement</a:t>
            </a:r>
          </a:p>
        </p:txBody>
      </p:sp>
      <p:sp>
        <p:nvSpPr>
          <p:cNvPr name="Freeform 11" id="11"/>
          <p:cNvSpPr/>
          <p:nvPr/>
        </p:nvSpPr>
        <p:spPr>
          <a:xfrm flipH="false" flipV="false" rot="0">
            <a:off x="1009669" y="4840933"/>
            <a:ext cx="2532426" cy="1531292"/>
          </a:xfrm>
          <a:custGeom>
            <a:avLst/>
            <a:gdLst/>
            <a:ahLst/>
            <a:cxnLst/>
            <a:rect r="r" b="b" t="t" l="l"/>
            <a:pathLst>
              <a:path h="1531292" w="2532426">
                <a:moveTo>
                  <a:pt x="0" y="0"/>
                </a:moveTo>
                <a:lnTo>
                  <a:pt x="2532426" y="0"/>
                </a:lnTo>
                <a:lnTo>
                  <a:pt x="2532426" y="1531292"/>
                </a:lnTo>
                <a:lnTo>
                  <a:pt x="0" y="1531292"/>
                </a:lnTo>
                <a:lnTo>
                  <a:pt x="0" y="0"/>
                </a:lnTo>
                <a:close/>
              </a:path>
            </a:pathLst>
          </a:custGeom>
          <a:blipFill>
            <a:blip r:embed="rId9"/>
            <a:stretch>
              <a:fillRect l="0" t="0" r="0" b="-79159"/>
            </a:stretch>
          </a:blipFill>
        </p:spPr>
      </p:sp>
      <p:sp>
        <p:nvSpPr>
          <p:cNvPr name="Freeform 12" id="12"/>
          <p:cNvSpPr/>
          <p:nvPr/>
        </p:nvSpPr>
        <p:spPr>
          <a:xfrm flipH="false" flipV="false" rot="0">
            <a:off x="6473571" y="1849323"/>
            <a:ext cx="2216801" cy="2197404"/>
          </a:xfrm>
          <a:custGeom>
            <a:avLst/>
            <a:gdLst/>
            <a:ahLst/>
            <a:cxnLst/>
            <a:rect r="r" b="b" t="t" l="l"/>
            <a:pathLst>
              <a:path h="2197404" w="2216801">
                <a:moveTo>
                  <a:pt x="0" y="0"/>
                </a:moveTo>
                <a:lnTo>
                  <a:pt x="2216801" y="0"/>
                </a:lnTo>
                <a:lnTo>
                  <a:pt x="2216801" y="2197404"/>
                </a:lnTo>
                <a:lnTo>
                  <a:pt x="0" y="219740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0">
            <a:off x="6405245" y="3008171"/>
            <a:ext cx="2616835" cy="2077113"/>
          </a:xfrm>
          <a:custGeom>
            <a:avLst/>
            <a:gdLst/>
            <a:ahLst/>
            <a:cxnLst/>
            <a:rect r="r" b="b" t="t" l="l"/>
            <a:pathLst>
              <a:path h="2077113" w="2616835">
                <a:moveTo>
                  <a:pt x="0" y="0"/>
                </a:moveTo>
                <a:lnTo>
                  <a:pt x="2616835" y="0"/>
                </a:lnTo>
                <a:lnTo>
                  <a:pt x="2616835" y="2077112"/>
                </a:lnTo>
                <a:lnTo>
                  <a:pt x="0" y="207711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8482426" y="900033"/>
            <a:ext cx="594851"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19/46</a:t>
            </a:r>
          </a:p>
        </p:txBody>
      </p:sp>
      <p:sp>
        <p:nvSpPr>
          <p:cNvPr name="TextBox 15" id="15"/>
          <p:cNvSpPr txBox="true"/>
          <p:nvPr/>
        </p:nvSpPr>
        <p:spPr>
          <a:xfrm rot="0">
            <a:off x="6446901" y="6276975"/>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16" id="16"/>
          <p:cNvSpPr txBox="true"/>
          <p:nvPr/>
        </p:nvSpPr>
        <p:spPr>
          <a:xfrm rot="0">
            <a:off x="731520" y="744458"/>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TextBox 17" id="17"/>
          <p:cNvSpPr txBox="true"/>
          <p:nvPr/>
        </p:nvSpPr>
        <p:spPr>
          <a:xfrm rot="0">
            <a:off x="773869" y="2259449"/>
            <a:ext cx="5278405" cy="2503170"/>
          </a:xfrm>
          <a:prstGeom prst="rect">
            <a:avLst/>
          </a:prstGeom>
        </p:spPr>
        <p:txBody>
          <a:bodyPr anchor="t" rtlCol="false" tIns="0" lIns="0" bIns="0" rIns="0">
            <a:spAutoFit/>
          </a:bodyPr>
          <a:lstStyle/>
          <a:p>
            <a:pPr algn="just">
              <a:lnSpc>
                <a:spcPts val="1679"/>
              </a:lnSpc>
            </a:pPr>
            <a:r>
              <a:rPr lang="en-US" sz="1200" spc="-66">
                <a:solidFill>
                  <a:srgbClr val="000000"/>
                </a:solidFill>
                <a:latin typeface="Libre Baskerville"/>
              </a:rPr>
              <a:t>Service essentiel, ce dernier demande beaucoup de disponibilités des gardiennes et cela n'est pas simple.</a:t>
            </a:r>
          </a:p>
          <a:p>
            <a:pPr algn="just">
              <a:lnSpc>
                <a:spcPts val="1679"/>
              </a:lnSpc>
            </a:pPr>
            <a:r>
              <a:rPr lang="en-US" sz="1200" spc="-66">
                <a:solidFill>
                  <a:srgbClr val="000000"/>
                </a:solidFill>
                <a:latin typeface="Libre Baskerville"/>
              </a:rPr>
              <a:t>Ce sont donc 5 gardiennes dont 2 retraitées qui ont offert  11 gardiennages. </a:t>
            </a:r>
          </a:p>
          <a:p>
            <a:pPr algn="just">
              <a:lnSpc>
                <a:spcPts val="1679"/>
              </a:lnSpc>
            </a:pPr>
          </a:p>
          <a:p>
            <a:pPr algn="just">
              <a:lnSpc>
                <a:spcPts val="1679"/>
              </a:lnSpc>
            </a:pPr>
            <a:r>
              <a:rPr lang="en-US" sz="1200" spc="-66">
                <a:solidFill>
                  <a:srgbClr val="000000"/>
                </a:solidFill>
                <a:latin typeface="Libre Baskerville"/>
              </a:rPr>
              <a:t>Merci au CIUSSS-CN qui a financé ce service nous permettant de l'offrir à ces mères et leurs familles.</a:t>
            </a:r>
          </a:p>
          <a:p>
            <a:pPr algn="just">
              <a:lnSpc>
                <a:spcPts val="1679"/>
              </a:lnSpc>
            </a:pPr>
          </a:p>
          <a:p>
            <a:pPr algn="just">
              <a:lnSpc>
                <a:spcPts val="1679"/>
              </a:lnSpc>
            </a:pPr>
            <a:r>
              <a:rPr lang="en-US" sz="1200" spc="-66">
                <a:solidFill>
                  <a:srgbClr val="000000"/>
                </a:solidFill>
                <a:latin typeface="Libre Baskerville"/>
              </a:rPr>
              <a:t>Merci également à la Fondation Saison Nouvelle pour son soutien financier.</a:t>
            </a:r>
          </a:p>
          <a:p>
            <a:pPr algn="just">
              <a:lnSpc>
                <a:spcPts val="1679"/>
              </a:lnSpc>
            </a:pPr>
          </a:p>
          <a:p>
            <a:pPr algn="just">
              <a:lnSpc>
                <a:spcPts val="1679"/>
              </a:lnSpc>
            </a:pPr>
            <a:r>
              <a:rPr lang="en-US" sz="1200" spc="-66">
                <a:solidFill>
                  <a:srgbClr val="000000"/>
                </a:solidFill>
                <a:latin typeface="Libre Baskerville"/>
              </a:rPr>
              <a:t> </a:t>
            </a:r>
          </a:p>
          <a:p>
            <a:pPr algn="just">
              <a:lnSpc>
                <a:spcPts val="1679"/>
              </a:lnSpc>
              <a:spcBef>
                <a:spcPct val="0"/>
              </a:spcBef>
            </a:pPr>
            <a:r>
              <a:rPr lang="en-US" sz="1200" spc="-66">
                <a:solidFill>
                  <a:srgbClr val="000000"/>
                </a:solidFill>
                <a:latin typeface="Libre Baskerville Bold"/>
              </a:rPr>
              <a:t>Ce sont donc 528 heures bénévoles offertes !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468134" y="-1062996"/>
            <a:ext cx="9739989" cy="7511967"/>
          </a:xfrm>
          <a:custGeom>
            <a:avLst/>
            <a:gdLst/>
            <a:ahLst/>
            <a:cxnLst/>
            <a:rect r="r" b="b" t="t" l="l"/>
            <a:pathLst>
              <a:path h="7511967" w="9739989">
                <a:moveTo>
                  <a:pt x="0" y="0"/>
                </a:moveTo>
                <a:lnTo>
                  <a:pt x="9739989" y="0"/>
                </a:lnTo>
                <a:lnTo>
                  <a:pt x="9739989" y="7511967"/>
                </a:lnTo>
                <a:lnTo>
                  <a:pt x="0" y="7511967"/>
                </a:lnTo>
                <a:lnTo>
                  <a:pt x="0" y="0"/>
                </a:lnTo>
                <a:close/>
              </a:path>
            </a:pathLst>
          </a:custGeom>
          <a:blipFill>
            <a:blip r:embed="rId2">
              <a:alphaModFix amt="15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751545" y="-858576"/>
            <a:ext cx="11290983" cy="8756899"/>
            <a:chOff x="0" y="0"/>
            <a:chExt cx="4181845" cy="3243296"/>
          </a:xfrm>
        </p:grpSpPr>
        <p:sp>
          <p:nvSpPr>
            <p:cNvPr name="Freeform 4" id="4"/>
            <p:cNvSpPr/>
            <p:nvPr/>
          </p:nvSpPr>
          <p:spPr>
            <a:xfrm flipH="false" flipV="false" rot="0">
              <a:off x="0" y="0"/>
              <a:ext cx="4181846" cy="3243296"/>
            </a:xfrm>
            <a:custGeom>
              <a:avLst/>
              <a:gdLst/>
              <a:ahLst/>
              <a:cxnLst/>
              <a:rect r="r" b="b" t="t" l="l"/>
              <a:pathLst>
                <a:path h="3243296" w="4181846">
                  <a:moveTo>
                    <a:pt x="0" y="0"/>
                  </a:moveTo>
                  <a:lnTo>
                    <a:pt x="4181846" y="0"/>
                  </a:lnTo>
                  <a:lnTo>
                    <a:pt x="4181846" y="3243296"/>
                  </a:lnTo>
                  <a:lnTo>
                    <a:pt x="0" y="3243296"/>
                  </a:lnTo>
                  <a:close/>
                </a:path>
              </a:pathLst>
            </a:custGeom>
            <a:solidFill>
              <a:srgbClr val="FABA9E">
                <a:alpha val="69804"/>
              </a:srgbClr>
            </a:solidFill>
          </p:spPr>
        </p:sp>
        <p:sp>
          <p:nvSpPr>
            <p:cNvPr name="TextBox 5" id="5"/>
            <p:cNvSpPr txBox="true"/>
            <p:nvPr/>
          </p:nvSpPr>
          <p:spPr>
            <a:xfrm>
              <a:off x="0" y="-28575"/>
              <a:ext cx="812800" cy="841375"/>
            </a:xfrm>
            <a:prstGeom prst="rect">
              <a:avLst/>
            </a:prstGeom>
          </p:spPr>
          <p:txBody>
            <a:bodyPr anchor="ctr" rtlCol="false" tIns="50800" lIns="50800" bIns="50800" rIns="50800"/>
            <a:lstStyle/>
            <a:p>
              <a:pPr algn="just">
                <a:lnSpc>
                  <a:spcPts val="1960"/>
                </a:lnSpc>
              </a:pPr>
            </a:p>
          </p:txBody>
        </p:sp>
      </p:grpSp>
      <p:sp>
        <p:nvSpPr>
          <p:cNvPr name="Freeform 6" id="6"/>
          <p:cNvSpPr/>
          <p:nvPr/>
        </p:nvSpPr>
        <p:spPr>
          <a:xfrm flipH="false" flipV="false" rot="0">
            <a:off x="5871545" y="4179715"/>
            <a:ext cx="1958470" cy="2077952"/>
          </a:xfrm>
          <a:custGeom>
            <a:avLst/>
            <a:gdLst/>
            <a:ahLst/>
            <a:cxnLst/>
            <a:rect r="r" b="b" t="t" l="l"/>
            <a:pathLst>
              <a:path h="2077952" w="1958470">
                <a:moveTo>
                  <a:pt x="0" y="0"/>
                </a:moveTo>
                <a:lnTo>
                  <a:pt x="1958470" y="0"/>
                </a:lnTo>
                <a:lnTo>
                  <a:pt x="1958470" y="2077952"/>
                </a:lnTo>
                <a:lnTo>
                  <a:pt x="0" y="2077952"/>
                </a:lnTo>
                <a:lnTo>
                  <a:pt x="0" y="0"/>
                </a:lnTo>
                <a:close/>
              </a:path>
            </a:pathLst>
          </a:custGeom>
          <a:blipFill>
            <a:blip r:embed="rId4">
              <a:alphaModFix amt="31000"/>
              <a:extLst>
                <a:ext uri="{96DAC541-7B7A-43D3-8B79-37D633B846F1}">
                  <asvg:svgBlip xmlns:asvg="http://schemas.microsoft.com/office/drawing/2016/SVG/main" r:embed="rId5"/>
                </a:ext>
              </a:extLst>
            </a:blip>
            <a:stretch>
              <a:fillRect l="0" t="0" r="0" b="0"/>
            </a:stretch>
          </a:blipFill>
        </p:spPr>
      </p:sp>
      <p:sp>
        <p:nvSpPr>
          <p:cNvPr name="AutoShape 7" id="7"/>
          <p:cNvSpPr/>
          <p:nvPr/>
        </p:nvSpPr>
        <p:spPr>
          <a:xfrm flipV="true">
            <a:off x="6424412" y="6257409"/>
            <a:ext cx="3316224" cy="516"/>
          </a:xfrm>
          <a:prstGeom prst="line">
            <a:avLst/>
          </a:prstGeom>
          <a:ln cap="flat" w="38100">
            <a:solidFill>
              <a:srgbClr val="000000"/>
            </a:solidFill>
            <a:prstDash val="solid"/>
            <a:headEnd type="none" len="sm" w="sm"/>
            <a:tailEnd type="none" len="sm" w="sm"/>
          </a:ln>
        </p:spPr>
      </p:sp>
      <p:sp>
        <p:nvSpPr>
          <p:cNvPr name="Freeform 8" id="8"/>
          <p:cNvSpPr/>
          <p:nvPr/>
        </p:nvSpPr>
        <p:spPr>
          <a:xfrm flipH="false" flipV="false" rot="0">
            <a:off x="5671324" y="-4597"/>
            <a:ext cx="1958470" cy="2077952"/>
          </a:xfrm>
          <a:custGeom>
            <a:avLst/>
            <a:gdLst/>
            <a:ahLst/>
            <a:cxnLst/>
            <a:rect r="r" b="b" t="t" l="l"/>
            <a:pathLst>
              <a:path h="2077952" w="1958470">
                <a:moveTo>
                  <a:pt x="0" y="0"/>
                </a:moveTo>
                <a:lnTo>
                  <a:pt x="1958470" y="0"/>
                </a:lnTo>
                <a:lnTo>
                  <a:pt x="1958470" y="2077953"/>
                </a:lnTo>
                <a:lnTo>
                  <a:pt x="0" y="2077953"/>
                </a:lnTo>
                <a:lnTo>
                  <a:pt x="0" y="0"/>
                </a:lnTo>
                <a:close/>
              </a:path>
            </a:pathLst>
          </a:custGeom>
          <a:blipFill>
            <a:blip r:embed="rId4">
              <a:alphaModFix amt="28000"/>
              <a:extLst>
                <a:ext uri="{96DAC541-7B7A-43D3-8B79-37D633B846F1}">
                  <asvg:svgBlip xmlns:asvg="http://schemas.microsoft.com/office/drawing/2016/SVG/main" r:embed="rId5"/>
                </a:ext>
              </a:extLst>
            </a:blip>
            <a:stretch>
              <a:fillRect l="0" t="0" r="0" b="0"/>
            </a:stretch>
          </a:blipFill>
        </p:spPr>
      </p:sp>
      <p:sp>
        <p:nvSpPr>
          <p:cNvPr name="AutoShape 9" id="9"/>
          <p:cNvSpPr/>
          <p:nvPr/>
        </p:nvSpPr>
        <p:spPr>
          <a:xfrm>
            <a:off x="731564" y="1175385"/>
            <a:ext cx="8290597" cy="19050"/>
          </a:xfrm>
          <a:prstGeom prst="line">
            <a:avLst/>
          </a:prstGeom>
          <a:ln cap="flat" w="38100">
            <a:solidFill>
              <a:srgbClr val="000000"/>
            </a:solidFill>
            <a:prstDash val="solid"/>
            <a:headEnd type="none" len="sm" w="sm"/>
            <a:tailEnd type="none" len="sm" w="sm"/>
          </a:ln>
        </p:spPr>
      </p:sp>
      <p:grpSp>
        <p:nvGrpSpPr>
          <p:cNvPr name="Group 10" id="10"/>
          <p:cNvGrpSpPr/>
          <p:nvPr/>
        </p:nvGrpSpPr>
        <p:grpSpPr>
          <a:xfrm rot="0">
            <a:off x="6093286" y="3137938"/>
            <a:ext cx="2928794" cy="3015173"/>
            <a:chOff x="0" y="0"/>
            <a:chExt cx="3905058" cy="4020230"/>
          </a:xfrm>
        </p:grpSpPr>
        <p:sp>
          <p:nvSpPr>
            <p:cNvPr name="Freeform 11" id="11"/>
            <p:cNvSpPr/>
            <p:nvPr/>
          </p:nvSpPr>
          <p:spPr>
            <a:xfrm flipH="true" flipV="false" rot="0">
              <a:off x="0" y="0"/>
              <a:ext cx="3905058" cy="4020230"/>
            </a:xfrm>
            <a:custGeom>
              <a:avLst/>
              <a:gdLst/>
              <a:ahLst/>
              <a:cxnLst/>
              <a:rect r="r" b="b" t="t" l="l"/>
              <a:pathLst>
                <a:path h="4020230" w="3905058">
                  <a:moveTo>
                    <a:pt x="3905058" y="0"/>
                  </a:moveTo>
                  <a:lnTo>
                    <a:pt x="0" y="0"/>
                  </a:lnTo>
                  <a:lnTo>
                    <a:pt x="0" y="4020230"/>
                  </a:lnTo>
                  <a:lnTo>
                    <a:pt x="3905058" y="4020230"/>
                  </a:lnTo>
                  <a:lnTo>
                    <a:pt x="3905058" y="0"/>
                  </a:lnTo>
                  <a:close/>
                </a:path>
              </a:pathLst>
            </a:custGeom>
            <a:blipFill>
              <a:blip r:embed="rId6">
                <a:alphaModFix amt="47000"/>
                <a:extLst>
                  <a:ext uri="{96DAC541-7B7A-43D3-8B79-37D633B846F1}">
                    <asvg:svgBlip xmlns:asvg="http://schemas.microsoft.com/office/drawing/2016/SVG/main" r:embed="rId7"/>
                  </a:ext>
                </a:extLst>
              </a:blip>
              <a:stretch>
                <a:fillRect l="0" t="0" r="0" b="0"/>
              </a:stretch>
            </a:blipFill>
          </p:spPr>
        </p:sp>
        <p:grpSp>
          <p:nvGrpSpPr>
            <p:cNvPr name="Group 12" id="12"/>
            <p:cNvGrpSpPr>
              <a:grpSpLocks noChangeAspect="true"/>
            </p:cNvGrpSpPr>
            <p:nvPr/>
          </p:nvGrpSpPr>
          <p:grpSpPr>
            <a:xfrm rot="0">
              <a:off x="378373" y="421124"/>
              <a:ext cx="3224892" cy="3224879"/>
              <a:chOff x="0" y="0"/>
              <a:chExt cx="6350000" cy="6349975"/>
            </a:xfrm>
          </p:grpSpPr>
          <p:sp>
            <p:nvSpPr>
              <p:cNvPr name="Freeform 13" id="1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25018" t="0" r="-25018" b="0"/>
                </a:stretch>
              </a:blipFill>
            </p:spPr>
          </p:sp>
        </p:grpSp>
      </p:grpSp>
      <p:sp>
        <p:nvSpPr>
          <p:cNvPr name="Freeform 14" id="14"/>
          <p:cNvSpPr/>
          <p:nvPr/>
        </p:nvSpPr>
        <p:spPr>
          <a:xfrm flipH="false" flipV="false" rot="0">
            <a:off x="8042845" y="174509"/>
            <a:ext cx="1958470" cy="2077952"/>
          </a:xfrm>
          <a:custGeom>
            <a:avLst/>
            <a:gdLst/>
            <a:ahLst/>
            <a:cxnLst/>
            <a:rect r="r" b="b" t="t" l="l"/>
            <a:pathLst>
              <a:path h="2077952" w="1958470">
                <a:moveTo>
                  <a:pt x="0" y="0"/>
                </a:moveTo>
                <a:lnTo>
                  <a:pt x="1958470" y="0"/>
                </a:lnTo>
                <a:lnTo>
                  <a:pt x="1958470" y="2077952"/>
                </a:lnTo>
                <a:lnTo>
                  <a:pt x="0" y="2077952"/>
                </a:lnTo>
                <a:lnTo>
                  <a:pt x="0" y="0"/>
                </a:lnTo>
                <a:close/>
              </a:path>
            </a:pathLst>
          </a:custGeom>
          <a:blipFill>
            <a:blip r:embed="rId4">
              <a:alphaModFix amt="25000"/>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0">
            <a:off x="8738802" y="2480898"/>
            <a:ext cx="1958470" cy="2077952"/>
          </a:xfrm>
          <a:custGeom>
            <a:avLst/>
            <a:gdLst/>
            <a:ahLst/>
            <a:cxnLst/>
            <a:rect r="r" b="b" t="t" l="l"/>
            <a:pathLst>
              <a:path h="2077952" w="1958470">
                <a:moveTo>
                  <a:pt x="0" y="0"/>
                </a:moveTo>
                <a:lnTo>
                  <a:pt x="1958470" y="0"/>
                </a:lnTo>
                <a:lnTo>
                  <a:pt x="1958470" y="2077952"/>
                </a:lnTo>
                <a:lnTo>
                  <a:pt x="0" y="2077952"/>
                </a:lnTo>
                <a:lnTo>
                  <a:pt x="0" y="0"/>
                </a:lnTo>
                <a:close/>
              </a:path>
            </a:pathLst>
          </a:custGeom>
          <a:blipFill>
            <a:blip r:embed="rId4">
              <a:alphaModFix amt="27000"/>
              <a:extLst>
                <a:ext uri="{96DAC541-7B7A-43D3-8B79-37D633B846F1}">
                  <asvg:svgBlip xmlns:asvg="http://schemas.microsoft.com/office/drawing/2016/SVG/main" r:embed="rId5"/>
                </a:ext>
              </a:extLst>
            </a:blip>
            <a:stretch>
              <a:fillRect l="0" t="0" r="0" b="0"/>
            </a:stretch>
          </a:blipFill>
        </p:spPr>
      </p:sp>
      <p:sp>
        <p:nvSpPr>
          <p:cNvPr name="TextBox 16" id="16"/>
          <p:cNvSpPr txBox="true"/>
          <p:nvPr/>
        </p:nvSpPr>
        <p:spPr>
          <a:xfrm rot="0">
            <a:off x="731520" y="731520"/>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TextBox 17" id="17"/>
          <p:cNvSpPr txBox="true"/>
          <p:nvPr/>
        </p:nvSpPr>
        <p:spPr>
          <a:xfrm rot="0">
            <a:off x="1841318" y="1213738"/>
            <a:ext cx="2626816" cy="356235"/>
          </a:xfrm>
          <a:prstGeom prst="rect">
            <a:avLst/>
          </a:prstGeom>
        </p:spPr>
        <p:txBody>
          <a:bodyPr anchor="t" rtlCol="false" tIns="0" lIns="0" bIns="0" rIns="0">
            <a:spAutoFit/>
          </a:bodyPr>
          <a:lstStyle/>
          <a:p>
            <a:pPr algn="ctr">
              <a:lnSpc>
                <a:spcPts val="2940"/>
              </a:lnSpc>
              <a:spcBef>
                <a:spcPct val="0"/>
              </a:spcBef>
            </a:pPr>
            <a:r>
              <a:rPr lang="en-US" sz="2100">
                <a:solidFill>
                  <a:srgbClr val="000000"/>
                </a:solidFill>
                <a:latin typeface="Libre Baskerville Bold"/>
              </a:rPr>
              <a:t>Table des matières</a:t>
            </a:r>
          </a:p>
        </p:txBody>
      </p:sp>
      <p:sp>
        <p:nvSpPr>
          <p:cNvPr name="TextBox 18" id="18"/>
          <p:cNvSpPr txBox="true"/>
          <p:nvPr/>
        </p:nvSpPr>
        <p:spPr>
          <a:xfrm rot="0">
            <a:off x="760836" y="3082579"/>
            <a:ext cx="3984313" cy="1981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Trajectoire des services…………..………………………………….</a:t>
            </a:r>
          </a:p>
        </p:txBody>
      </p:sp>
      <p:sp>
        <p:nvSpPr>
          <p:cNvPr name="TextBox 19" id="19"/>
          <p:cNvSpPr txBox="true"/>
          <p:nvPr/>
        </p:nvSpPr>
        <p:spPr>
          <a:xfrm rot="0">
            <a:off x="4778645" y="3082579"/>
            <a:ext cx="321792" cy="1981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p.14</a:t>
            </a:r>
          </a:p>
        </p:txBody>
      </p:sp>
      <p:sp>
        <p:nvSpPr>
          <p:cNvPr name="TextBox 20" id="20"/>
          <p:cNvSpPr txBox="true"/>
          <p:nvPr/>
        </p:nvSpPr>
        <p:spPr>
          <a:xfrm rot="0">
            <a:off x="760836" y="2849706"/>
            <a:ext cx="3984313" cy="1981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Les axes d'engagement du SRPFIQ…………..….…..….…</a:t>
            </a:r>
          </a:p>
        </p:txBody>
      </p:sp>
      <p:sp>
        <p:nvSpPr>
          <p:cNvPr name="TextBox 21" id="21"/>
          <p:cNvSpPr txBox="true"/>
          <p:nvPr/>
        </p:nvSpPr>
        <p:spPr>
          <a:xfrm rot="0">
            <a:off x="4778645" y="2849706"/>
            <a:ext cx="319533" cy="1981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p.13</a:t>
            </a:r>
          </a:p>
        </p:txBody>
      </p:sp>
      <p:sp>
        <p:nvSpPr>
          <p:cNvPr name="TextBox 22" id="22"/>
          <p:cNvSpPr txBox="true"/>
          <p:nvPr/>
        </p:nvSpPr>
        <p:spPr>
          <a:xfrm rot="0">
            <a:off x="760836" y="1918213"/>
            <a:ext cx="3943000" cy="1981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Mot de la Présidente / de la Coordonatrice.….....…..</a:t>
            </a:r>
          </a:p>
        </p:txBody>
      </p:sp>
      <p:sp>
        <p:nvSpPr>
          <p:cNvPr name="TextBox 23" id="23"/>
          <p:cNvSpPr txBox="true"/>
          <p:nvPr/>
        </p:nvSpPr>
        <p:spPr>
          <a:xfrm rot="0">
            <a:off x="4778645" y="1918213"/>
            <a:ext cx="288837" cy="1981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p.4</a:t>
            </a:r>
          </a:p>
        </p:txBody>
      </p:sp>
      <p:sp>
        <p:nvSpPr>
          <p:cNvPr name="TextBox 24" id="24"/>
          <p:cNvSpPr txBox="true"/>
          <p:nvPr/>
        </p:nvSpPr>
        <p:spPr>
          <a:xfrm rot="0">
            <a:off x="760836" y="2151086"/>
            <a:ext cx="3949047" cy="1981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Historique / dates clés de l’organisme…………...….…..</a:t>
            </a:r>
          </a:p>
        </p:txBody>
      </p:sp>
      <p:sp>
        <p:nvSpPr>
          <p:cNvPr name="TextBox 25" id="25"/>
          <p:cNvSpPr txBox="true"/>
          <p:nvPr/>
        </p:nvSpPr>
        <p:spPr>
          <a:xfrm rot="0">
            <a:off x="4778645" y="2151086"/>
            <a:ext cx="266623" cy="1981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p.6</a:t>
            </a:r>
          </a:p>
        </p:txBody>
      </p:sp>
      <p:sp>
        <p:nvSpPr>
          <p:cNvPr name="TextBox 26" id="26"/>
          <p:cNvSpPr txBox="true"/>
          <p:nvPr/>
        </p:nvSpPr>
        <p:spPr>
          <a:xfrm rot="0">
            <a:off x="760836" y="2383959"/>
            <a:ext cx="3925849" cy="198120"/>
          </a:xfrm>
          <a:prstGeom prst="rect">
            <a:avLst/>
          </a:prstGeom>
        </p:spPr>
        <p:txBody>
          <a:bodyPr anchor="t" rtlCol="false" tIns="0" lIns="0" bIns="0" rIns="0">
            <a:spAutoFit/>
          </a:bodyPr>
          <a:lstStyle/>
          <a:p>
            <a:pPr algn="just">
              <a:lnSpc>
                <a:spcPts val="1679"/>
              </a:lnSpc>
              <a:spcBef>
                <a:spcPct val="0"/>
              </a:spcBef>
            </a:pPr>
            <a:r>
              <a:rPr lang="en-US" sz="1200">
                <a:solidFill>
                  <a:srgbClr val="000000"/>
                </a:solidFill>
                <a:latin typeface="Libre Baskerville Bold"/>
              </a:rPr>
              <a:t>Valeurs/ Mission et portrait des bénéficiaires…..…</a:t>
            </a:r>
          </a:p>
        </p:txBody>
      </p:sp>
      <p:sp>
        <p:nvSpPr>
          <p:cNvPr name="TextBox 27" id="27"/>
          <p:cNvSpPr txBox="true"/>
          <p:nvPr/>
        </p:nvSpPr>
        <p:spPr>
          <a:xfrm rot="0">
            <a:off x="4778645" y="2383959"/>
            <a:ext cx="248990" cy="1981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p.9</a:t>
            </a:r>
          </a:p>
        </p:txBody>
      </p:sp>
      <p:sp>
        <p:nvSpPr>
          <p:cNvPr name="TextBox 28" id="28"/>
          <p:cNvSpPr txBox="true"/>
          <p:nvPr/>
        </p:nvSpPr>
        <p:spPr>
          <a:xfrm rot="0">
            <a:off x="760836" y="2616832"/>
            <a:ext cx="3940786" cy="198120"/>
          </a:xfrm>
          <a:prstGeom prst="rect">
            <a:avLst/>
          </a:prstGeom>
        </p:spPr>
        <p:txBody>
          <a:bodyPr anchor="t" rtlCol="false" tIns="0" lIns="0" bIns="0" rIns="0">
            <a:spAutoFit/>
          </a:bodyPr>
          <a:lstStyle/>
          <a:p>
            <a:pPr algn="just">
              <a:lnSpc>
                <a:spcPts val="1679"/>
              </a:lnSpc>
              <a:spcBef>
                <a:spcPct val="0"/>
              </a:spcBef>
            </a:pPr>
            <a:r>
              <a:rPr lang="en-US" sz="1200">
                <a:solidFill>
                  <a:srgbClr val="000000"/>
                </a:solidFill>
                <a:latin typeface="Libre Baskerville Bold"/>
              </a:rPr>
              <a:t>Notre offre et ses effets/ Notre approche.…...….…....</a:t>
            </a:r>
          </a:p>
        </p:txBody>
      </p:sp>
      <p:sp>
        <p:nvSpPr>
          <p:cNvPr name="TextBox 29" id="29"/>
          <p:cNvSpPr txBox="true"/>
          <p:nvPr/>
        </p:nvSpPr>
        <p:spPr>
          <a:xfrm rot="0">
            <a:off x="4778645" y="2616832"/>
            <a:ext cx="319533" cy="1981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p.11</a:t>
            </a:r>
          </a:p>
        </p:txBody>
      </p:sp>
      <p:sp>
        <p:nvSpPr>
          <p:cNvPr name="TextBox 30" id="30"/>
          <p:cNvSpPr txBox="true"/>
          <p:nvPr/>
        </p:nvSpPr>
        <p:spPr>
          <a:xfrm rot="0">
            <a:off x="6414884" y="6276975"/>
            <a:ext cx="2607320" cy="306705"/>
          </a:xfrm>
          <a:prstGeom prst="rect">
            <a:avLst/>
          </a:prstGeom>
        </p:spPr>
        <p:txBody>
          <a:bodyPr anchor="t" rtlCol="false" tIns="0" lIns="0" bIns="0" rIns="0">
            <a:spAutoFit/>
          </a:bodyPr>
          <a:lstStyle/>
          <a:p>
            <a:pPr>
              <a:lnSpc>
                <a:spcPts val="2520"/>
              </a:lnSpc>
            </a:pPr>
            <a:r>
              <a:rPr lang="en-US" sz="1800">
                <a:solidFill>
                  <a:srgbClr val="347406"/>
                </a:solidFill>
                <a:latin typeface="Libre Baskerville Bold"/>
              </a:rPr>
              <a:t>Montre-moi la voie...</a:t>
            </a:r>
          </a:p>
        </p:txBody>
      </p:sp>
      <p:sp>
        <p:nvSpPr>
          <p:cNvPr name="TextBox 31" id="31"/>
          <p:cNvSpPr txBox="true"/>
          <p:nvPr/>
        </p:nvSpPr>
        <p:spPr>
          <a:xfrm rot="0">
            <a:off x="760836" y="3315452"/>
            <a:ext cx="3984968" cy="40767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Service aux familles : soutien, statistiques et transformation du milieu de vie………………………………</a:t>
            </a:r>
          </a:p>
        </p:txBody>
      </p:sp>
      <p:sp>
        <p:nvSpPr>
          <p:cNvPr name="TextBox 32" id="32"/>
          <p:cNvSpPr txBox="true"/>
          <p:nvPr/>
        </p:nvSpPr>
        <p:spPr>
          <a:xfrm rot="0">
            <a:off x="4778645" y="3525002"/>
            <a:ext cx="349552" cy="1981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p.15</a:t>
            </a:r>
          </a:p>
        </p:txBody>
      </p:sp>
      <p:sp>
        <p:nvSpPr>
          <p:cNvPr name="TextBox 33" id="33"/>
          <p:cNvSpPr txBox="true"/>
          <p:nvPr/>
        </p:nvSpPr>
        <p:spPr>
          <a:xfrm rot="0">
            <a:off x="760836" y="3757876"/>
            <a:ext cx="3984968" cy="1981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Activités d’éducation aux droits, empowerment…..</a:t>
            </a:r>
          </a:p>
        </p:txBody>
      </p:sp>
      <p:sp>
        <p:nvSpPr>
          <p:cNvPr name="TextBox 34" id="34"/>
          <p:cNvSpPr txBox="true"/>
          <p:nvPr/>
        </p:nvSpPr>
        <p:spPr>
          <a:xfrm rot="0">
            <a:off x="4778645" y="3757876"/>
            <a:ext cx="387970" cy="1981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p.20</a:t>
            </a:r>
          </a:p>
        </p:txBody>
      </p:sp>
      <p:sp>
        <p:nvSpPr>
          <p:cNvPr name="TextBox 35" id="35"/>
          <p:cNvSpPr txBox="true"/>
          <p:nvPr/>
        </p:nvSpPr>
        <p:spPr>
          <a:xfrm rot="0">
            <a:off x="760836" y="3990749"/>
            <a:ext cx="3984968" cy="1981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Mobilisation et transformation sociale…………………..</a:t>
            </a:r>
          </a:p>
        </p:txBody>
      </p:sp>
      <p:sp>
        <p:nvSpPr>
          <p:cNvPr name="TextBox 36" id="36"/>
          <p:cNvSpPr txBox="true"/>
          <p:nvPr/>
        </p:nvSpPr>
        <p:spPr>
          <a:xfrm rot="0">
            <a:off x="4778645" y="3990749"/>
            <a:ext cx="387970" cy="1981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p.24</a:t>
            </a:r>
          </a:p>
        </p:txBody>
      </p:sp>
      <p:sp>
        <p:nvSpPr>
          <p:cNvPr name="TextBox 37" id="37"/>
          <p:cNvSpPr txBox="true"/>
          <p:nvPr/>
        </p:nvSpPr>
        <p:spPr>
          <a:xfrm rot="0">
            <a:off x="760836" y="4223622"/>
            <a:ext cx="3984968" cy="1981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La recherche et la transformation sociale………………</a:t>
            </a:r>
          </a:p>
        </p:txBody>
      </p:sp>
      <p:sp>
        <p:nvSpPr>
          <p:cNvPr name="TextBox 38" id="38"/>
          <p:cNvSpPr txBox="true"/>
          <p:nvPr/>
        </p:nvSpPr>
        <p:spPr>
          <a:xfrm rot="0">
            <a:off x="4778645" y="4223622"/>
            <a:ext cx="387970" cy="1981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P.32</a:t>
            </a:r>
          </a:p>
        </p:txBody>
      </p:sp>
      <p:sp>
        <p:nvSpPr>
          <p:cNvPr name="TextBox 39" id="39"/>
          <p:cNvSpPr txBox="true"/>
          <p:nvPr/>
        </p:nvSpPr>
        <p:spPr>
          <a:xfrm rot="0">
            <a:off x="4778645" y="1685339"/>
            <a:ext cx="288837" cy="1981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p.3</a:t>
            </a:r>
          </a:p>
        </p:txBody>
      </p:sp>
      <p:sp>
        <p:nvSpPr>
          <p:cNvPr name="TextBox 40" id="40"/>
          <p:cNvSpPr txBox="true"/>
          <p:nvPr/>
        </p:nvSpPr>
        <p:spPr>
          <a:xfrm rot="0">
            <a:off x="760836" y="1685339"/>
            <a:ext cx="3943000" cy="1981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Le SRPFIQ c’est … ….…………………………..……..……...….......</a:t>
            </a:r>
          </a:p>
        </p:txBody>
      </p:sp>
      <p:sp>
        <p:nvSpPr>
          <p:cNvPr name="TextBox 41" id="41"/>
          <p:cNvSpPr txBox="true"/>
          <p:nvPr/>
        </p:nvSpPr>
        <p:spPr>
          <a:xfrm rot="0">
            <a:off x="760836" y="4456495"/>
            <a:ext cx="3984968" cy="407670"/>
          </a:xfrm>
          <a:prstGeom prst="rect">
            <a:avLst/>
          </a:prstGeom>
        </p:spPr>
        <p:txBody>
          <a:bodyPr anchor="t" rtlCol="false" tIns="0" lIns="0" bIns="0" rIns="0">
            <a:spAutoFit/>
          </a:bodyPr>
          <a:lstStyle/>
          <a:p>
            <a:pPr>
              <a:lnSpc>
                <a:spcPts val="1679"/>
              </a:lnSpc>
            </a:pPr>
            <a:r>
              <a:rPr lang="en-US" sz="1200">
                <a:solidFill>
                  <a:srgbClr val="000000"/>
                </a:solidFill>
                <a:latin typeface="Libre Baskerville Bold"/>
              </a:rPr>
              <a:t>Activités de bris de l’isolement et services: </a:t>
            </a:r>
          </a:p>
          <a:p>
            <a:pPr>
              <a:lnSpc>
                <a:spcPts val="1679"/>
              </a:lnSpc>
              <a:spcBef>
                <a:spcPct val="0"/>
              </a:spcBef>
            </a:pPr>
            <a:r>
              <a:rPr lang="en-US" sz="1200">
                <a:solidFill>
                  <a:srgbClr val="000000"/>
                </a:solidFill>
                <a:latin typeface="Libre Baskerville Bold"/>
              </a:rPr>
              <a:t>à l’intégration et au logement……………………………………</a:t>
            </a:r>
          </a:p>
        </p:txBody>
      </p:sp>
      <p:sp>
        <p:nvSpPr>
          <p:cNvPr name="TextBox 42" id="42"/>
          <p:cNvSpPr txBox="true"/>
          <p:nvPr/>
        </p:nvSpPr>
        <p:spPr>
          <a:xfrm rot="0">
            <a:off x="4778645" y="4666045"/>
            <a:ext cx="345720" cy="1981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p.33</a:t>
            </a:r>
          </a:p>
        </p:txBody>
      </p:sp>
      <p:sp>
        <p:nvSpPr>
          <p:cNvPr name="TextBox 43" id="43"/>
          <p:cNvSpPr txBox="true"/>
          <p:nvPr/>
        </p:nvSpPr>
        <p:spPr>
          <a:xfrm rot="0">
            <a:off x="760836" y="4898919"/>
            <a:ext cx="3946832" cy="1981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La mobilisation 1 à 1/ gestion de dons….…………………</a:t>
            </a:r>
          </a:p>
        </p:txBody>
      </p:sp>
      <p:sp>
        <p:nvSpPr>
          <p:cNvPr name="TextBox 44" id="44"/>
          <p:cNvSpPr txBox="true"/>
          <p:nvPr/>
        </p:nvSpPr>
        <p:spPr>
          <a:xfrm rot="0">
            <a:off x="4778645" y="4902103"/>
            <a:ext cx="345720" cy="191750"/>
          </a:xfrm>
          <a:prstGeom prst="rect">
            <a:avLst/>
          </a:prstGeom>
        </p:spPr>
        <p:txBody>
          <a:bodyPr anchor="t" rtlCol="false" tIns="0" lIns="0" bIns="0" rIns="0">
            <a:spAutoFit/>
          </a:bodyPr>
          <a:lstStyle/>
          <a:p>
            <a:pPr>
              <a:lnSpc>
                <a:spcPts val="1620"/>
              </a:lnSpc>
              <a:spcBef>
                <a:spcPct val="0"/>
              </a:spcBef>
            </a:pPr>
            <a:r>
              <a:rPr lang="en-US" sz="1157">
                <a:solidFill>
                  <a:srgbClr val="000000"/>
                </a:solidFill>
                <a:latin typeface="Libre Baskerville Bold"/>
              </a:rPr>
              <a:t>p.36</a:t>
            </a:r>
          </a:p>
        </p:txBody>
      </p:sp>
      <p:sp>
        <p:nvSpPr>
          <p:cNvPr name="TextBox 45" id="45"/>
          <p:cNvSpPr txBox="true"/>
          <p:nvPr/>
        </p:nvSpPr>
        <p:spPr>
          <a:xfrm rot="0">
            <a:off x="760836" y="5131792"/>
            <a:ext cx="3946832" cy="1981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Les mamans-relais et la vie associative………..…………</a:t>
            </a:r>
          </a:p>
        </p:txBody>
      </p:sp>
      <p:sp>
        <p:nvSpPr>
          <p:cNvPr name="TextBox 46" id="46"/>
          <p:cNvSpPr txBox="true"/>
          <p:nvPr/>
        </p:nvSpPr>
        <p:spPr>
          <a:xfrm rot="0">
            <a:off x="4778645" y="5134977"/>
            <a:ext cx="345720" cy="191750"/>
          </a:xfrm>
          <a:prstGeom prst="rect">
            <a:avLst/>
          </a:prstGeom>
        </p:spPr>
        <p:txBody>
          <a:bodyPr anchor="t" rtlCol="false" tIns="0" lIns="0" bIns="0" rIns="0">
            <a:spAutoFit/>
          </a:bodyPr>
          <a:lstStyle/>
          <a:p>
            <a:pPr>
              <a:lnSpc>
                <a:spcPts val="1620"/>
              </a:lnSpc>
              <a:spcBef>
                <a:spcPct val="0"/>
              </a:spcBef>
            </a:pPr>
            <a:r>
              <a:rPr lang="en-US" sz="1157">
                <a:solidFill>
                  <a:srgbClr val="000000"/>
                </a:solidFill>
                <a:latin typeface="Libre Baskerville Bold"/>
              </a:rPr>
              <a:t>p.38</a:t>
            </a:r>
          </a:p>
        </p:txBody>
      </p:sp>
      <p:sp>
        <p:nvSpPr>
          <p:cNvPr name="TextBox 47" id="47"/>
          <p:cNvSpPr txBox="true"/>
          <p:nvPr/>
        </p:nvSpPr>
        <p:spPr>
          <a:xfrm rot="0">
            <a:off x="760836" y="5364665"/>
            <a:ext cx="3946832" cy="1981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Le SRPFIQ dans les médias………………….……………………</a:t>
            </a:r>
          </a:p>
        </p:txBody>
      </p:sp>
      <p:sp>
        <p:nvSpPr>
          <p:cNvPr name="TextBox 48" id="48"/>
          <p:cNvSpPr txBox="true"/>
          <p:nvPr/>
        </p:nvSpPr>
        <p:spPr>
          <a:xfrm rot="0">
            <a:off x="4778645" y="5367850"/>
            <a:ext cx="345720" cy="191750"/>
          </a:xfrm>
          <a:prstGeom prst="rect">
            <a:avLst/>
          </a:prstGeom>
        </p:spPr>
        <p:txBody>
          <a:bodyPr anchor="t" rtlCol="false" tIns="0" lIns="0" bIns="0" rIns="0">
            <a:spAutoFit/>
          </a:bodyPr>
          <a:lstStyle/>
          <a:p>
            <a:pPr>
              <a:lnSpc>
                <a:spcPts val="1620"/>
              </a:lnSpc>
              <a:spcBef>
                <a:spcPct val="0"/>
              </a:spcBef>
            </a:pPr>
            <a:r>
              <a:rPr lang="en-US" sz="1157">
                <a:solidFill>
                  <a:srgbClr val="000000"/>
                </a:solidFill>
                <a:latin typeface="Libre Baskerville Bold"/>
              </a:rPr>
              <a:t>p.39</a:t>
            </a:r>
          </a:p>
        </p:txBody>
      </p:sp>
      <p:grpSp>
        <p:nvGrpSpPr>
          <p:cNvPr name="Group 49" id="49"/>
          <p:cNvGrpSpPr/>
          <p:nvPr/>
        </p:nvGrpSpPr>
        <p:grpSpPr>
          <a:xfrm rot="0">
            <a:off x="5184248" y="1704389"/>
            <a:ext cx="3837832" cy="388620"/>
            <a:chOff x="0" y="0"/>
            <a:chExt cx="5117109" cy="518160"/>
          </a:xfrm>
        </p:grpSpPr>
        <p:sp>
          <p:nvSpPr>
            <p:cNvPr name="TextBox 50" id="50"/>
            <p:cNvSpPr txBox="true"/>
            <p:nvPr/>
          </p:nvSpPr>
          <p:spPr>
            <a:xfrm rot="0">
              <a:off x="0" y="-19050"/>
              <a:ext cx="4537807" cy="53721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Organisme porteur du projet Lotus + extrait du rapport annuel du projet Lotus..</a:t>
              </a:r>
            </a:p>
          </p:txBody>
        </p:sp>
        <p:sp>
          <p:nvSpPr>
            <p:cNvPr name="TextBox 51" id="51"/>
            <p:cNvSpPr txBox="true"/>
            <p:nvPr/>
          </p:nvSpPr>
          <p:spPr>
            <a:xfrm rot="0">
              <a:off x="4620473" y="268843"/>
              <a:ext cx="496636" cy="249317"/>
            </a:xfrm>
            <a:prstGeom prst="rect">
              <a:avLst/>
            </a:prstGeom>
          </p:spPr>
          <p:txBody>
            <a:bodyPr anchor="t" rtlCol="false" tIns="0" lIns="0" bIns="0" rIns="0">
              <a:spAutoFit/>
            </a:bodyPr>
            <a:lstStyle/>
            <a:p>
              <a:pPr>
                <a:lnSpc>
                  <a:spcPts val="1620"/>
                </a:lnSpc>
                <a:spcBef>
                  <a:spcPct val="0"/>
                </a:spcBef>
              </a:pPr>
              <a:r>
                <a:rPr lang="en-US" sz="1157">
                  <a:solidFill>
                    <a:srgbClr val="000000"/>
                  </a:solidFill>
                  <a:latin typeface="Libre Baskerville Bold"/>
                </a:rPr>
                <a:t>p.40</a:t>
              </a:r>
            </a:p>
          </p:txBody>
        </p:sp>
      </p:grpSp>
      <p:grpSp>
        <p:nvGrpSpPr>
          <p:cNvPr name="Group 52" id="52"/>
          <p:cNvGrpSpPr/>
          <p:nvPr/>
        </p:nvGrpSpPr>
        <p:grpSpPr>
          <a:xfrm rot="0">
            <a:off x="5184248" y="2157474"/>
            <a:ext cx="3811075" cy="179070"/>
            <a:chOff x="0" y="0"/>
            <a:chExt cx="5081433" cy="238760"/>
          </a:xfrm>
        </p:grpSpPr>
        <p:sp>
          <p:nvSpPr>
            <p:cNvPr name="TextBox 53" id="53"/>
            <p:cNvSpPr txBox="true"/>
            <p:nvPr/>
          </p:nvSpPr>
          <p:spPr>
            <a:xfrm rot="0">
              <a:off x="0" y="-19050"/>
              <a:ext cx="4495475" cy="25781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Vision 2027…………………………..………………….………</a:t>
              </a:r>
            </a:p>
          </p:txBody>
        </p:sp>
        <p:sp>
          <p:nvSpPr>
            <p:cNvPr name="TextBox 54" id="54"/>
            <p:cNvSpPr txBox="true"/>
            <p:nvPr/>
          </p:nvSpPr>
          <p:spPr>
            <a:xfrm rot="0">
              <a:off x="4620473" y="-14804"/>
              <a:ext cx="460960" cy="249317"/>
            </a:xfrm>
            <a:prstGeom prst="rect">
              <a:avLst/>
            </a:prstGeom>
          </p:spPr>
          <p:txBody>
            <a:bodyPr anchor="t" rtlCol="false" tIns="0" lIns="0" bIns="0" rIns="0">
              <a:spAutoFit/>
            </a:bodyPr>
            <a:lstStyle/>
            <a:p>
              <a:pPr>
                <a:lnSpc>
                  <a:spcPts val="1620"/>
                </a:lnSpc>
                <a:spcBef>
                  <a:spcPct val="0"/>
                </a:spcBef>
              </a:pPr>
              <a:r>
                <a:rPr lang="en-US" sz="1157">
                  <a:solidFill>
                    <a:srgbClr val="000000"/>
                  </a:solidFill>
                  <a:latin typeface="Libre Baskerville Bold"/>
                </a:rPr>
                <a:t>p.44</a:t>
              </a:r>
            </a:p>
          </p:txBody>
        </p:sp>
      </p:grpSp>
      <p:grpSp>
        <p:nvGrpSpPr>
          <p:cNvPr name="Group 55" id="55"/>
          <p:cNvGrpSpPr/>
          <p:nvPr/>
        </p:nvGrpSpPr>
        <p:grpSpPr>
          <a:xfrm rot="0">
            <a:off x="5184248" y="2401009"/>
            <a:ext cx="3811075" cy="179070"/>
            <a:chOff x="0" y="0"/>
            <a:chExt cx="5081433" cy="238760"/>
          </a:xfrm>
        </p:grpSpPr>
        <p:sp>
          <p:nvSpPr>
            <p:cNvPr name="TextBox 56" id="56"/>
            <p:cNvSpPr txBox="true"/>
            <p:nvPr/>
          </p:nvSpPr>
          <p:spPr>
            <a:xfrm rot="0">
              <a:off x="0" y="-19050"/>
              <a:ext cx="4520390" cy="25781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Bailleurs de fonds et remerciements….……</a:t>
              </a:r>
            </a:p>
          </p:txBody>
        </p:sp>
        <p:sp>
          <p:nvSpPr>
            <p:cNvPr name="TextBox 57" id="57"/>
            <p:cNvSpPr txBox="true"/>
            <p:nvPr/>
          </p:nvSpPr>
          <p:spPr>
            <a:xfrm rot="0">
              <a:off x="4620473" y="-14804"/>
              <a:ext cx="460960" cy="249317"/>
            </a:xfrm>
            <a:prstGeom prst="rect">
              <a:avLst/>
            </a:prstGeom>
          </p:spPr>
          <p:txBody>
            <a:bodyPr anchor="t" rtlCol="false" tIns="0" lIns="0" bIns="0" rIns="0">
              <a:spAutoFit/>
            </a:bodyPr>
            <a:lstStyle/>
            <a:p>
              <a:pPr>
                <a:lnSpc>
                  <a:spcPts val="1620"/>
                </a:lnSpc>
                <a:spcBef>
                  <a:spcPct val="0"/>
                </a:spcBef>
              </a:pPr>
              <a:r>
                <a:rPr lang="en-US" sz="1157">
                  <a:solidFill>
                    <a:srgbClr val="000000"/>
                  </a:solidFill>
                  <a:latin typeface="Libre Baskerville Bold"/>
                </a:rPr>
                <a:t>p.45</a:t>
              </a:r>
            </a:p>
          </p:txBody>
        </p:sp>
      </p:grpSp>
      <p:grpSp>
        <p:nvGrpSpPr>
          <p:cNvPr name="Group 58" id="58"/>
          <p:cNvGrpSpPr/>
          <p:nvPr/>
        </p:nvGrpSpPr>
        <p:grpSpPr>
          <a:xfrm rot="0">
            <a:off x="5184248" y="2644543"/>
            <a:ext cx="3811075" cy="388620"/>
            <a:chOff x="0" y="0"/>
            <a:chExt cx="5081433" cy="518160"/>
          </a:xfrm>
        </p:grpSpPr>
        <p:sp>
          <p:nvSpPr>
            <p:cNvPr name="TextBox 59" id="59"/>
            <p:cNvSpPr txBox="true"/>
            <p:nvPr/>
          </p:nvSpPr>
          <p:spPr>
            <a:xfrm rot="0">
              <a:off x="0" y="-19050"/>
              <a:ext cx="4520390" cy="53721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Bold"/>
                </a:rPr>
                <a:t>Notre beau village communautaire - partenaires……………………………………………………….</a:t>
              </a:r>
            </a:p>
          </p:txBody>
        </p:sp>
        <p:sp>
          <p:nvSpPr>
            <p:cNvPr name="TextBox 60" id="60"/>
            <p:cNvSpPr txBox="true"/>
            <p:nvPr/>
          </p:nvSpPr>
          <p:spPr>
            <a:xfrm rot="0">
              <a:off x="4620473" y="268843"/>
              <a:ext cx="460960" cy="249317"/>
            </a:xfrm>
            <a:prstGeom prst="rect">
              <a:avLst/>
            </a:prstGeom>
          </p:spPr>
          <p:txBody>
            <a:bodyPr anchor="t" rtlCol="false" tIns="0" lIns="0" bIns="0" rIns="0">
              <a:spAutoFit/>
            </a:bodyPr>
            <a:lstStyle/>
            <a:p>
              <a:pPr>
                <a:lnSpc>
                  <a:spcPts val="1620"/>
                </a:lnSpc>
                <a:spcBef>
                  <a:spcPct val="0"/>
                </a:spcBef>
              </a:pPr>
              <a:r>
                <a:rPr lang="en-US" sz="1157">
                  <a:solidFill>
                    <a:srgbClr val="000000"/>
                  </a:solidFill>
                  <a:latin typeface="Libre Baskerville Bold"/>
                </a:rPr>
                <a:t>p.46</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flipV="true">
            <a:off x="731476" y="1184910"/>
            <a:ext cx="8290560" cy="19050"/>
          </a:xfrm>
          <a:prstGeom prst="line">
            <a:avLst/>
          </a:prstGeom>
          <a:ln cap="flat" w="38100">
            <a:solidFill>
              <a:srgbClr val="000000"/>
            </a:solidFill>
            <a:prstDash val="solid"/>
            <a:headEnd type="none" len="sm" w="sm"/>
            <a:tailEnd type="none" len="sm" w="sm"/>
          </a:ln>
        </p:spPr>
      </p:sp>
      <p:sp>
        <p:nvSpPr>
          <p:cNvPr name="AutoShape 3" id="3"/>
          <p:cNvSpPr/>
          <p:nvPr/>
        </p:nvSpPr>
        <p:spPr>
          <a:xfrm>
            <a:off x="6437376" y="6286500"/>
            <a:ext cx="3316224" cy="0"/>
          </a:xfrm>
          <a:prstGeom prst="line">
            <a:avLst/>
          </a:prstGeom>
          <a:ln cap="flat" w="38100">
            <a:solidFill>
              <a:srgbClr val="000000"/>
            </a:solidFill>
            <a:prstDash val="solid"/>
            <a:headEnd type="none" len="sm" w="sm"/>
            <a:tailEnd type="none" len="sm" w="sm"/>
          </a:ln>
        </p:spPr>
      </p:sp>
      <p:sp>
        <p:nvSpPr>
          <p:cNvPr name="Freeform 4" id="4"/>
          <p:cNvSpPr/>
          <p:nvPr/>
        </p:nvSpPr>
        <p:spPr>
          <a:xfrm flipH="true" flipV="false" rot="0">
            <a:off x="6822778" y="4184986"/>
            <a:ext cx="2199302" cy="2082464"/>
          </a:xfrm>
          <a:custGeom>
            <a:avLst/>
            <a:gdLst/>
            <a:ahLst/>
            <a:cxnLst/>
            <a:rect r="r" b="b" t="t" l="l"/>
            <a:pathLst>
              <a:path h="2082464" w="2199302">
                <a:moveTo>
                  <a:pt x="2199302" y="0"/>
                </a:moveTo>
                <a:lnTo>
                  <a:pt x="0" y="0"/>
                </a:lnTo>
                <a:lnTo>
                  <a:pt x="0" y="2082464"/>
                </a:lnTo>
                <a:lnTo>
                  <a:pt x="2199302" y="2082464"/>
                </a:lnTo>
                <a:lnTo>
                  <a:pt x="2199302" y="0"/>
                </a:lnTo>
                <a:close/>
              </a:path>
            </a:pathLst>
          </a:custGeom>
          <a:blipFill>
            <a:blip r:embed="rId2">
              <a:alphaModFix amt="26000"/>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758097" y="3112770"/>
            <a:ext cx="8287880" cy="1245870"/>
          </a:xfrm>
          <a:prstGeom prst="rect">
            <a:avLst/>
          </a:prstGeom>
        </p:spPr>
        <p:txBody>
          <a:bodyPr anchor="t" rtlCol="false" tIns="0" lIns="0" bIns="0" rIns="0">
            <a:spAutoFit/>
          </a:bodyPr>
          <a:lstStyle/>
          <a:p>
            <a:pPr algn="just">
              <a:lnSpc>
                <a:spcPts val="1679"/>
              </a:lnSpc>
              <a:spcBef>
                <a:spcPct val="0"/>
              </a:spcBef>
            </a:pPr>
            <a:r>
              <a:rPr lang="en-US" sz="1200" spc="-40">
                <a:solidFill>
                  <a:srgbClr val="000000"/>
                </a:solidFill>
                <a:latin typeface="Libre Baskerville"/>
              </a:rPr>
              <a:t>Plus que jamais, cet atelier est essentiel et unique car il s’adapte aux besoins des participant.e.s tout en leur permettant d’être en confiance, à écouter leur corps et à respecter leurs souhaits. De plus, il nous apparaît primordial suite à cet atelier d’entendre les vécus d’accouchement pour pouvoir référer les femmes et leur permettre de participer à différentes recherches au niveau régional et pan canadien pour lesquels nous sommes souvent sollicités notamment par le Regroupement Naissance Respectée ( objectif 2021-2022).</a:t>
            </a:r>
          </a:p>
          <a:p>
            <a:pPr algn="just">
              <a:lnSpc>
                <a:spcPts val="1679"/>
              </a:lnSpc>
              <a:spcBef>
                <a:spcPct val="0"/>
              </a:spcBef>
            </a:pPr>
          </a:p>
        </p:txBody>
      </p:sp>
      <p:sp>
        <p:nvSpPr>
          <p:cNvPr name="TextBox 6" id="6"/>
          <p:cNvSpPr txBox="true"/>
          <p:nvPr/>
        </p:nvSpPr>
        <p:spPr>
          <a:xfrm rot="0">
            <a:off x="779111" y="1378908"/>
            <a:ext cx="6946106" cy="356235"/>
          </a:xfrm>
          <a:prstGeom prst="rect">
            <a:avLst/>
          </a:prstGeom>
        </p:spPr>
        <p:txBody>
          <a:bodyPr anchor="t" rtlCol="false" tIns="0" lIns="0" bIns="0" rIns="0">
            <a:spAutoFit/>
          </a:bodyPr>
          <a:lstStyle/>
          <a:p>
            <a:pPr algn="just">
              <a:lnSpc>
                <a:spcPts val="2940"/>
              </a:lnSpc>
              <a:spcBef>
                <a:spcPct val="0"/>
              </a:spcBef>
            </a:pPr>
            <a:r>
              <a:rPr lang="en-US" sz="2100">
                <a:solidFill>
                  <a:srgbClr val="EDA33A"/>
                </a:solidFill>
                <a:latin typeface="Libre Baskerville Bold"/>
              </a:rPr>
              <a:t>2. Activités d’éducation aux droits, empowerment</a:t>
            </a:r>
          </a:p>
        </p:txBody>
      </p:sp>
      <p:sp>
        <p:nvSpPr>
          <p:cNvPr name="TextBox 7" id="7"/>
          <p:cNvSpPr txBox="true"/>
          <p:nvPr/>
        </p:nvSpPr>
        <p:spPr>
          <a:xfrm rot="0">
            <a:off x="6410706" y="6276975"/>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8" id="8"/>
          <p:cNvSpPr txBox="true"/>
          <p:nvPr/>
        </p:nvSpPr>
        <p:spPr>
          <a:xfrm rot="0">
            <a:off x="731520" y="1916118"/>
            <a:ext cx="8290560" cy="1036320"/>
          </a:xfrm>
          <a:prstGeom prst="rect">
            <a:avLst/>
          </a:prstGeom>
        </p:spPr>
        <p:txBody>
          <a:bodyPr anchor="t" rtlCol="false" tIns="0" lIns="0" bIns="0" rIns="0">
            <a:spAutoFit/>
          </a:bodyPr>
          <a:lstStyle/>
          <a:p>
            <a:pPr algn="just">
              <a:lnSpc>
                <a:spcPts val="1679"/>
              </a:lnSpc>
              <a:spcBef>
                <a:spcPct val="0"/>
              </a:spcBef>
            </a:pPr>
            <a:r>
              <a:rPr lang="en-US" sz="1200" spc="-40">
                <a:solidFill>
                  <a:srgbClr val="1B1C1F"/>
                </a:solidFill>
                <a:latin typeface="Libre Baskerville"/>
              </a:rPr>
              <a:t>a) La gestion des peurs avant l’accouchement</a:t>
            </a:r>
          </a:p>
          <a:p>
            <a:pPr algn="just">
              <a:lnSpc>
                <a:spcPts val="1679"/>
              </a:lnSpc>
              <a:spcBef>
                <a:spcPct val="0"/>
              </a:spcBef>
            </a:pPr>
            <a:r>
              <a:rPr lang="en-US" sz="1200" spc="-40">
                <a:solidFill>
                  <a:srgbClr val="1B1C1F"/>
                </a:solidFill>
                <a:latin typeface="Libre Baskerville"/>
              </a:rPr>
              <a:t>Cet atelier a été présenté 3 fois cette année pour une vingtaine de participantes.</a:t>
            </a:r>
          </a:p>
          <a:p>
            <a:pPr algn="just">
              <a:lnSpc>
                <a:spcPts val="1679"/>
              </a:lnSpc>
              <a:spcBef>
                <a:spcPct val="0"/>
              </a:spcBef>
            </a:pPr>
            <a:r>
              <a:rPr lang="en-US" sz="1200" spc="-40">
                <a:solidFill>
                  <a:srgbClr val="1B1C1F"/>
                </a:solidFill>
                <a:latin typeface="Libre Baskerville"/>
              </a:rPr>
              <a:t>Cette année, en plus de la physiologie de l’accouchement, la transition de la femme à la mère et les différencess culturelles dans les pratiques obstétricales, un accent particulier a été mis sur le quatrième trimestre. </a:t>
            </a:r>
          </a:p>
          <a:p>
            <a:pPr algn="just">
              <a:lnSpc>
                <a:spcPts val="1679"/>
              </a:lnSpc>
              <a:spcBef>
                <a:spcPct val="0"/>
              </a:spcBef>
            </a:pPr>
            <a:r>
              <a:rPr lang="en-US" sz="1200" spc="-40">
                <a:solidFill>
                  <a:srgbClr val="1B1C1F"/>
                </a:solidFill>
                <a:latin typeface="Libre Baskerville"/>
              </a:rPr>
              <a:t>Nous avons eu le plaisir d’accueillir comme nouvelle animatrice, la doula et maman-relais Fany. </a:t>
            </a:r>
          </a:p>
        </p:txBody>
      </p:sp>
      <p:sp>
        <p:nvSpPr>
          <p:cNvPr name="TextBox 9" id="9"/>
          <p:cNvSpPr txBox="true"/>
          <p:nvPr/>
        </p:nvSpPr>
        <p:spPr>
          <a:xfrm rot="0">
            <a:off x="8406873" y="915670"/>
            <a:ext cx="639105"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20/46</a:t>
            </a:r>
          </a:p>
        </p:txBody>
      </p:sp>
      <p:sp>
        <p:nvSpPr>
          <p:cNvPr name="TextBox 10" id="10"/>
          <p:cNvSpPr txBox="true"/>
          <p:nvPr/>
        </p:nvSpPr>
        <p:spPr>
          <a:xfrm rot="0">
            <a:off x="780547" y="726001"/>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grpSp>
        <p:nvGrpSpPr>
          <p:cNvPr name="Group 11" id="11"/>
          <p:cNvGrpSpPr/>
          <p:nvPr/>
        </p:nvGrpSpPr>
        <p:grpSpPr>
          <a:xfrm rot="0">
            <a:off x="-1810020" y="1270635"/>
            <a:ext cx="5708336" cy="6526530"/>
            <a:chOff x="0" y="0"/>
            <a:chExt cx="7611115" cy="8702040"/>
          </a:xfrm>
        </p:grpSpPr>
        <p:sp>
          <p:nvSpPr>
            <p:cNvPr name="Freeform 12" id="12"/>
            <p:cNvSpPr/>
            <p:nvPr/>
          </p:nvSpPr>
          <p:spPr>
            <a:xfrm flipH="false" flipV="false" rot="0">
              <a:off x="0" y="1279115"/>
              <a:ext cx="7611115" cy="5870072"/>
            </a:xfrm>
            <a:custGeom>
              <a:avLst/>
              <a:gdLst/>
              <a:ahLst/>
              <a:cxnLst/>
              <a:rect r="r" b="b" t="t" l="l"/>
              <a:pathLst>
                <a:path h="5870072" w="7611115">
                  <a:moveTo>
                    <a:pt x="0" y="0"/>
                  </a:moveTo>
                  <a:lnTo>
                    <a:pt x="7611115" y="0"/>
                  </a:lnTo>
                  <a:lnTo>
                    <a:pt x="7611115" y="5870073"/>
                  </a:lnTo>
                  <a:lnTo>
                    <a:pt x="0" y="5870073"/>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222963" y="1037448"/>
              <a:ext cx="3582595" cy="3801162"/>
            </a:xfrm>
            <a:custGeom>
              <a:avLst/>
              <a:gdLst/>
              <a:ahLst/>
              <a:cxnLst/>
              <a:rect r="r" b="b" t="t" l="l"/>
              <a:pathLst>
                <a:path h="3801162" w="3582595">
                  <a:moveTo>
                    <a:pt x="0" y="0"/>
                  </a:moveTo>
                  <a:lnTo>
                    <a:pt x="3582594" y="0"/>
                  </a:lnTo>
                  <a:lnTo>
                    <a:pt x="3582594" y="3801162"/>
                  </a:lnTo>
                  <a:lnTo>
                    <a:pt x="0" y="3801162"/>
                  </a:lnTo>
                  <a:lnTo>
                    <a:pt x="0" y="0"/>
                  </a:lnTo>
                  <a:close/>
                </a:path>
              </a:pathLst>
            </a:custGeom>
            <a:blipFill>
              <a:blip r:embed="rId6">
                <a:alphaModFix amt="14000"/>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667693" y="4933572"/>
              <a:ext cx="3551781" cy="3768468"/>
            </a:xfrm>
            <a:custGeom>
              <a:avLst/>
              <a:gdLst/>
              <a:ahLst/>
              <a:cxnLst/>
              <a:rect r="r" b="b" t="t" l="l"/>
              <a:pathLst>
                <a:path h="3768468" w="3551781">
                  <a:moveTo>
                    <a:pt x="0" y="0"/>
                  </a:moveTo>
                  <a:lnTo>
                    <a:pt x="3551781" y="0"/>
                  </a:lnTo>
                  <a:lnTo>
                    <a:pt x="3551781" y="3768468"/>
                  </a:lnTo>
                  <a:lnTo>
                    <a:pt x="0" y="3768468"/>
                  </a:lnTo>
                  <a:lnTo>
                    <a:pt x="0" y="0"/>
                  </a:lnTo>
                  <a:close/>
                </a:path>
              </a:pathLst>
            </a:custGeom>
            <a:blipFill>
              <a:blip r:embed="rId6">
                <a:alphaModFix amt="14000"/>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0">
              <a:off x="3805557" y="2938029"/>
              <a:ext cx="3551781" cy="3768468"/>
            </a:xfrm>
            <a:custGeom>
              <a:avLst/>
              <a:gdLst/>
              <a:ahLst/>
              <a:cxnLst/>
              <a:rect r="r" b="b" t="t" l="l"/>
              <a:pathLst>
                <a:path h="3768468" w="3551781">
                  <a:moveTo>
                    <a:pt x="0" y="0"/>
                  </a:moveTo>
                  <a:lnTo>
                    <a:pt x="3551782" y="0"/>
                  </a:lnTo>
                  <a:lnTo>
                    <a:pt x="3551782" y="3768468"/>
                  </a:lnTo>
                  <a:lnTo>
                    <a:pt x="0" y="3768468"/>
                  </a:lnTo>
                  <a:lnTo>
                    <a:pt x="0" y="0"/>
                  </a:lnTo>
                  <a:close/>
                </a:path>
              </a:pathLst>
            </a:custGeom>
            <a:blipFill>
              <a:blip r:embed="rId6">
                <a:alphaModFix amt="14000"/>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0">
              <a:off x="2892117" y="0"/>
              <a:ext cx="3551781" cy="3768468"/>
            </a:xfrm>
            <a:custGeom>
              <a:avLst/>
              <a:gdLst/>
              <a:ahLst/>
              <a:cxnLst/>
              <a:rect r="r" b="b" t="t" l="l"/>
              <a:pathLst>
                <a:path h="3768468" w="3551781">
                  <a:moveTo>
                    <a:pt x="0" y="0"/>
                  </a:moveTo>
                  <a:lnTo>
                    <a:pt x="3551782" y="0"/>
                  </a:lnTo>
                  <a:lnTo>
                    <a:pt x="3551782" y="3768468"/>
                  </a:lnTo>
                  <a:lnTo>
                    <a:pt x="0" y="3768468"/>
                  </a:lnTo>
                  <a:lnTo>
                    <a:pt x="0" y="0"/>
                  </a:lnTo>
                  <a:close/>
                </a:path>
              </a:pathLst>
            </a:custGeom>
            <a:blipFill>
              <a:blip r:embed="rId6">
                <a:alphaModFix amt="14000"/>
                <a:extLst>
                  <a:ext uri="{96DAC541-7B7A-43D3-8B79-37D633B846F1}">
                    <asvg:svgBlip xmlns:asvg="http://schemas.microsoft.com/office/drawing/2016/SVG/main" r:embed="rId7"/>
                  </a:ext>
                </a:extLst>
              </a:blip>
              <a:stretch>
                <a:fillRect l="0" t="0" r="0" b="0"/>
              </a:stretch>
            </a:blipFill>
          </p:spPr>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6082223">
            <a:off x="9067295" y="3963916"/>
            <a:ext cx="3471578" cy="5644843"/>
          </a:xfrm>
          <a:custGeom>
            <a:avLst/>
            <a:gdLst/>
            <a:ahLst/>
            <a:cxnLst/>
            <a:rect r="r" b="b" t="t" l="l"/>
            <a:pathLst>
              <a:path h="5644843" w="3471578">
                <a:moveTo>
                  <a:pt x="3471578" y="0"/>
                </a:moveTo>
                <a:lnTo>
                  <a:pt x="0" y="0"/>
                </a:lnTo>
                <a:lnTo>
                  <a:pt x="0" y="5644842"/>
                </a:lnTo>
                <a:lnTo>
                  <a:pt x="3471578" y="5644842"/>
                </a:lnTo>
                <a:lnTo>
                  <a:pt x="3471578" y="0"/>
                </a:lnTo>
                <a:close/>
              </a:path>
            </a:pathLst>
          </a:custGeom>
          <a:blipFill>
            <a:blip r:embed="rId2">
              <a:alphaModFix amt="17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6167913">
            <a:off x="4328700" y="2183002"/>
            <a:ext cx="5538724" cy="5468231"/>
          </a:xfrm>
          <a:custGeom>
            <a:avLst/>
            <a:gdLst/>
            <a:ahLst/>
            <a:cxnLst/>
            <a:rect r="r" b="b" t="t" l="l"/>
            <a:pathLst>
              <a:path h="5468231" w="5538724">
                <a:moveTo>
                  <a:pt x="0" y="0"/>
                </a:moveTo>
                <a:lnTo>
                  <a:pt x="5538724" y="0"/>
                </a:lnTo>
                <a:lnTo>
                  <a:pt x="5538724" y="5468231"/>
                </a:lnTo>
                <a:lnTo>
                  <a:pt x="0" y="5468231"/>
                </a:lnTo>
                <a:lnTo>
                  <a:pt x="0" y="0"/>
                </a:lnTo>
                <a:close/>
              </a:path>
            </a:pathLst>
          </a:custGeom>
          <a:blipFill>
            <a:blip r:embed="rId4">
              <a:alphaModFix amt="17000"/>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2147964">
            <a:off x="4511582" y="2664478"/>
            <a:ext cx="5315872" cy="4099866"/>
          </a:xfrm>
          <a:custGeom>
            <a:avLst/>
            <a:gdLst/>
            <a:ahLst/>
            <a:cxnLst/>
            <a:rect r="r" b="b" t="t" l="l"/>
            <a:pathLst>
              <a:path h="4099866" w="5315872">
                <a:moveTo>
                  <a:pt x="0" y="0"/>
                </a:moveTo>
                <a:lnTo>
                  <a:pt x="5315873" y="0"/>
                </a:lnTo>
                <a:lnTo>
                  <a:pt x="5315873" y="4099866"/>
                </a:lnTo>
                <a:lnTo>
                  <a:pt x="0" y="4099866"/>
                </a:lnTo>
                <a:lnTo>
                  <a:pt x="0" y="0"/>
                </a:lnTo>
                <a:close/>
              </a:path>
            </a:pathLst>
          </a:custGeom>
          <a:blipFill>
            <a:blip r:embed="rId6">
              <a:alphaModFix amt="17000"/>
              <a:extLst>
                <a:ext uri="{96DAC541-7B7A-43D3-8B79-37D633B846F1}">
                  <asvg:svgBlip xmlns:asvg="http://schemas.microsoft.com/office/drawing/2016/SVG/main" r:embed="rId7"/>
                </a:ext>
              </a:extLst>
            </a:blip>
            <a:stretch>
              <a:fillRect l="0" t="0" r="0" b="0"/>
            </a:stretch>
          </a:blipFill>
        </p:spPr>
      </p:sp>
      <p:sp>
        <p:nvSpPr>
          <p:cNvPr name="AutoShape 5" id="5"/>
          <p:cNvSpPr/>
          <p:nvPr/>
        </p:nvSpPr>
        <p:spPr>
          <a:xfrm flipV="true">
            <a:off x="731476" y="1184910"/>
            <a:ext cx="8290560" cy="19050"/>
          </a:xfrm>
          <a:prstGeom prst="line">
            <a:avLst/>
          </a:prstGeom>
          <a:ln cap="flat" w="38100">
            <a:solidFill>
              <a:srgbClr val="000000"/>
            </a:solidFill>
            <a:prstDash val="solid"/>
            <a:headEnd type="none" len="sm" w="sm"/>
            <a:tailEnd type="none" len="sm" w="sm"/>
          </a:ln>
        </p:spPr>
      </p:sp>
      <p:sp>
        <p:nvSpPr>
          <p:cNvPr name="AutoShape 6" id="6"/>
          <p:cNvSpPr/>
          <p:nvPr/>
        </p:nvSpPr>
        <p:spPr>
          <a:xfrm>
            <a:off x="6473571" y="6260845"/>
            <a:ext cx="3316224" cy="0"/>
          </a:xfrm>
          <a:prstGeom prst="line">
            <a:avLst/>
          </a:prstGeom>
          <a:ln cap="flat" w="38100">
            <a:solidFill>
              <a:srgbClr val="000000"/>
            </a:solidFill>
            <a:prstDash val="solid"/>
            <a:headEnd type="none" len="sm" w="sm"/>
            <a:tailEnd type="none" len="sm" w="sm"/>
          </a:ln>
        </p:spPr>
      </p:sp>
      <p:sp>
        <p:nvSpPr>
          <p:cNvPr name="Freeform 7" id="7"/>
          <p:cNvSpPr/>
          <p:nvPr/>
        </p:nvSpPr>
        <p:spPr>
          <a:xfrm flipH="false" flipV="false" rot="0">
            <a:off x="3416278" y="5562781"/>
            <a:ext cx="2921043" cy="679014"/>
          </a:xfrm>
          <a:custGeom>
            <a:avLst/>
            <a:gdLst/>
            <a:ahLst/>
            <a:cxnLst/>
            <a:rect r="r" b="b" t="t" l="l"/>
            <a:pathLst>
              <a:path h="679014" w="2921043">
                <a:moveTo>
                  <a:pt x="0" y="0"/>
                </a:moveTo>
                <a:lnTo>
                  <a:pt x="2921044" y="0"/>
                </a:lnTo>
                <a:lnTo>
                  <a:pt x="2921044" y="679014"/>
                </a:lnTo>
                <a:lnTo>
                  <a:pt x="0" y="679014"/>
                </a:lnTo>
                <a:lnTo>
                  <a:pt x="0" y="0"/>
                </a:lnTo>
                <a:close/>
              </a:path>
            </a:pathLst>
          </a:custGeom>
          <a:blipFill>
            <a:blip r:embed="rId8"/>
            <a:stretch>
              <a:fillRect l="0" t="0" r="0" b="0"/>
            </a:stretch>
          </a:blipFill>
        </p:spPr>
      </p:sp>
      <p:sp>
        <p:nvSpPr>
          <p:cNvPr name="Freeform 8" id="8"/>
          <p:cNvSpPr/>
          <p:nvPr/>
        </p:nvSpPr>
        <p:spPr>
          <a:xfrm flipH="false" flipV="false" rot="1342416">
            <a:off x="7337838" y="1564688"/>
            <a:ext cx="522317" cy="518400"/>
          </a:xfrm>
          <a:custGeom>
            <a:avLst/>
            <a:gdLst/>
            <a:ahLst/>
            <a:cxnLst/>
            <a:rect r="r" b="b" t="t" l="l"/>
            <a:pathLst>
              <a:path h="518400" w="522317">
                <a:moveTo>
                  <a:pt x="0" y="0"/>
                </a:moveTo>
                <a:lnTo>
                  <a:pt x="522317" y="0"/>
                </a:lnTo>
                <a:lnTo>
                  <a:pt x="522317" y="518400"/>
                </a:lnTo>
                <a:lnTo>
                  <a:pt x="0" y="5184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9" id="9"/>
          <p:cNvSpPr txBox="true"/>
          <p:nvPr/>
        </p:nvSpPr>
        <p:spPr>
          <a:xfrm rot="0">
            <a:off x="976536" y="1287625"/>
            <a:ext cx="7548086" cy="356235"/>
          </a:xfrm>
          <a:prstGeom prst="rect">
            <a:avLst/>
          </a:prstGeom>
        </p:spPr>
        <p:txBody>
          <a:bodyPr anchor="t" rtlCol="false" tIns="0" lIns="0" bIns="0" rIns="0">
            <a:spAutoFit/>
          </a:bodyPr>
          <a:lstStyle/>
          <a:p>
            <a:pPr algn="just">
              <a:lnSpc>
                <a:spcPts val="2940"/>
              </a:lnSpc>
              <a:spcBef>
                <a:spcPct val="0"/>
              </a:spcBef>
            </a:pPr>
            <a:r>
              <a:rPr lang="en-US" sz="2100" spc="98">
                <a:solidFill>
                  <a:srgbClr val="F5A72B"/>
                </a:solidFill>
                <a:latin typeface="Libre Baskerville Bold"/>
              </a:rPr>
              <a:t>2. Activités d’éducation aux droits, empowerment</a:t>
            </a:r>
          </a:p>
        </p:txBody>
      </p:sp>
      <p:sp>
        <p:nvSpPr>
          <p:cNvPr name="TextBox 10" id="10"/>
          <p:cNvSpPr txBox="true"/>
          <p:nvPr/>
        </p:nvSpPr>
        <p:spPr>
          <a:xfrm rot="0">
            <a:off x="6446901" y="6276975"/>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11" id="11"/>
          <p:cNvSpPr txBox="true"/>
          <p:nvPr/>
        </p:nvSpPr>
        <p:spPr>
          <a:xfrm rot="0">
            <a:off x="1196562" y="1699273"/>
            <a:ext cx="5953944" cy="306705"/>
          </a:xfrm>
          <a:prstGeom prst="rect">
            <a:avLst/>
          </a:prstGeom>
        </p:spPr>
        <p:txBody>
          <a:bodyPr anchor="t" rtlCol="false" tIns="0" lIns="0" bIns="0" rIns="0">
            <a:spAutoFit/>
          </a:bodyPr>
          <a:lstStyle/>
          <a:p>
            <a:pPr algn="ctr">
              <a:lnSpc>
                <a:spcPts val="2520"/>
              </a:lnSpc>
              <a:spcBef>
                <a:spcPct val="0"/>
              </a:spcBef>
            </a:pPr>
            <a:r>
              <a:rPr lang="en-US" sz="1800" spc="-84">
                <a:solidFill>
                  <a:srgbClr val="FABA9E"/>
                </a:solidFill>
                <a:latin typeface="Libre Baskerville Bold"/>
              </a:rPr>
              <a:t>b) Rencontre Je suis enceinte que dois-Je faire, phase 3 </a:t>
            </a:r>
          </a:p>
        </p:txBody>
      </p:sp>
      <p:sp>
        <p:nvSpPr>
          <p:cNvPr name="TextBox 12" id="12"/>
          <p:cNvSpPr txBox="true"/>
          <p:nvPr/>
        </p:nvSpPr>
        <p:spPr>
          <a:xfrm rot="0">
            <a:off x="731520" y="2072653"/>
            <a:ext cx="8290560" cy="1874520"/>
          </a:xfrm>
          <a:prstGeom prst="rect">
            <a:avLst/>
          </a:prstGeom>
        </p:spPr>
        <p:txBody>
          <a:bodyPr anchor="t" rtlCol="false" tIns="0" lIns="0" bIns="0" rIns="0">
            <a:spAutoFit/>
          </a:bodyPr>
          <a:lstStyle/>
          <a:p>
            <a:pPr algn="just">
              <a:lnSpc>
                <a:spcPts val="1679"/>
              </a:lnSpc>
              <a:spcBef>
                <a:spcPct val="0"/>
              </a:spcBef>
            </a:pPr>
            <a:r>
              <a:rPr lang="en-US" sz="1200">
                <a:solidFill>
                  <a:srgbClr val="000000"/>
                </a:solidFill>
                <a:latin typeface="Libre Baskerville"/>
              </a:rPr>
              <a:t>Brigitte Maheu, agente de projet, a rejoint 4 personnes-ressources afin qu’elles puissent traduire dans leur langue maternelle, le webinaire déjà fait à la phase 1 du projet. Pour ce faire, nous avons trouvé 2 mamans-relais qui ont accepté de participer à l’aventure pour le Persan et le Portugais. Tel que déterminé l’an dernier, nous avons offert une contribution financière pour leurs efforts. Nous avons dû utiliser notre entourage pour trouver quelqu’un de disponible pour la traduction Russe. Au contact de la personne-ressource, nous avons découvert que l’Ukrainien était sa première langue, nous avons donc opté pour la traduction dans cette langue, en hommage aux réfugiés de cette guerre. Aussi, nous avons dû travailler avec un service de traduction pour le Tamasheq. </a:t>
            </a:r>
          </a:p>
          <a:p>
            <a:pPr algn="just">
              <a:lnSpc>
                <a:spcPts val="1679"/>
              </a:lnSpc>
              <a:spcBef>
                <a:spcPct val="0"/>
              </a:spcBef>
            </a:pPr>
          </a:p>
        </p:txBody>
      </p:sp>
      <p:sp>
        <p:nvSpPr>
          <p:cNvPr name="TextBox 13" id="13"/>
          <p:cNvSpPr txBox="true"/>
          <p:nvPr/>
        </p:nvSpPr>
        <p:spPr>
          <a:xfrm rot="0">
            <a:off x="8422198" y="899293"/>
            <a:ext cx="599882"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21/46</a:t>
            </a:r>
          </a:p>
        </p:txBody>
      </p:sp>
      <p:sp>
        <p:nvSpPr>
          <p:cNvPr name="TextBox 14" id="14"/>
          <p:cNvSpPr txBox="true"/>
          <p:nvPr/>
        </p:nvSpPr>
        <p:spPr>
          <a:xfrm rot="0">
            <a:off x="731432" y="743718"/>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TextBox 15" id="15"/>
          <p:cNvSpPr txBox="true"/>
          <p:nvPr/>
        </p:nvSpPr>
        <p:spPr>
          <a:xfrm rot="0">
            <a:off x="731432" y="3821611"/>
            <a:ext cx="8290560" cy="1874520"/>
          </a:xfrm>
          <a:prstGeom prst="rect">
            <a:avLst/>
          </a:prstGeom>
        </p:spPr>
        <p:txBody>
          <a:bodyPr anchor="t" rtlCol="false" tIns="0" lIns="0" bIns="0" rIns="0">
            <a:spAutoFit/>
          </a:bodyPr>
          <a:lstStyle/>
          <a:p>
            <a:pPr>
              <a:lnSpc>
                <a:spcPts val="1679"/>
              </a:lnSpc>
            </a:pPr>
            <a:r>
              <a:rPr lang="en-US" sz="1200">
                <a:solidFill>
                  <a:srgbClr val="000000"/>
                </a:solidFill>
                <a:latin typeface="Libre Baskerville"/>
              </a:rPr>
              <a:t>Les traductions ont été rendues disponibles aux futures mamans sur notre site Internet. De plus, les mamans peuvent visionner les webinaires dans leur langue sur la tablette du Service.</a:t>
            </a:r>
          </a:p>
          <a:p>
            <a:pPr>
              <a:lnSpc>
                <a:spcPts val="1679"/>
              </a:lnSpc>
            </a:pPr>
            <a:r>
              <a:rPr lang="en-US" sz="1200">
                <a:solidFill>
                  <a:srgbClr val="000000"/>
                </a:solidFill>
                <a:latin typeface="Libre Baskerville"/>
              </a:rPr>
              <a:t>Il s’est tenu 2 rencontres «Je suis enceinte que dois-je faire?», l'une en présentiel et l'autre en virtuel, avec bea﻿ucoup moins de participantes que celles inscrites. Maintenant que nous avons fait des liens avec les responsables d’Avis de grossesse, nous pensons que nous aurons plus de participantes à l’avenir puisqu’elles nous en référeront. </a:t>
            </a:r>
          </a:p>
          <a:p>
            <a:pPr>
              <a:lnSpc>
                <a:spcPts val="1679"/>
              </a:lnSpc>
            </a:pPr>
          </a:p>
          <a:p>
            <a:pPr>
              <a:lnSpc>
                <a:spcPts val="1679"/>
              </a:lnSpc>
              <a:spcBef>
                <a:spcPct val="0"/>
              </a:spcBef>
            </a:pPr>
            <a:r>
              <a:rPr lang="en-US" sz="1200">
                <a:solidFill>
                  <a:srgbClr val="000000"/>
                </a:solidFill>
                <a:latin typeface="Libre Baskerville"/>
              </a:rPr>
              <a:t>Nous visons à travailler davantage à la promotion de cet espace afin de rejoindre le plus de mères possible.</a:t>
            </a:r>
          </a:p>
          <a:p>
            <a:pPr>
              <a:lnSpc>
                <a:spcPts val="1679"/>
              </a:lnSpc>
              <a:spcBef>
                <a:spcPct val="0"/>
              </a:spcBef>
            </a:pP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flipV="true">
            <a:off x="731476" y="1184910"/>
            <a:ext cx="8290560" cy="19050"/>
          </a:xfrm>
          <a:prstGeom prst="line">
            <a:avLst/>
          </a:prstGeom>
          <a:ln cap="flat" w="38100">
            <a:solidFill>
              <a:srgbClr val="000000"/>
            </a:solidFill>
            <a:prstDash val="solid"/>
            <a:headEnd type="none" len="sm" w="sm"/>
            <a:tailEnd type="none" len="sm" w="sm"/>
          </a:ln>
        </p:spPr>
      </p:sp>
      <p:sp>
        <p:nvSpPr>
          <p:cNvPr name="Freeform 3" id="3"/>
          <p:cNvSpPr/>
          <p:nvPr/>
        </p:nvSpPr>
        <p:spPr>
          <a:xfrm flipH="false" flipV="false" rot="0">
            <a:off x="471743" y="1532013"/>
            <a:ext cx="8810115" cy="4735437"/>
          </a:xfrm>
          <a:custGeom>
            <a:avLst/>
            <a:gdLst/>
            <a:ahLst/>
            <a:cxnLst/>
            <a:rect r="r" b="b" t="t" l="l"/>
            <a:pathLst>
              <a:path h="4735437" w="8810115">
                <a:moveTo>
                  <a:pt x="0" y="0"/>
                </a:moveTo>
                <a:lnTo>
                  <a:pt x="8810114" y="0"/>
                </a:lnTo>
                <a:lnTo>
                  <a:pt x="8810114" y="4735437"/>
                </a:lnTo>
                <a:lnTo>
                  <a:pt x="0" y="4735437"/>
                </a:lnTo>
                <a:lnTo>
                  <a:pt x="0" y="0"/>
                </a:lnTo>
                <a:close/>
              </a:path>
            </a:pathLst>
          </a:custGeom>
          <a:blipFill>
            <a:blip r:embed="rId2">
              <a:alphaModFix amt="12000"/>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a:off x="6437376" y="6248400"/>
            <a:ext cx="3316224" cy="0"/>
          </a:xfrm>
          <a:prstGeom prst="line">
            <a:avLst/>
          </a:prstGeom>
          <a:ln cap="flat" w="38100">
            <a:solidFill>
              <a:srgbClr val="000000"/>
            </a:solidFill>
            <a:prstDash val="solid"/>
            <a:headEnd type="none" len="sm" w="sm"/>
            <a:tailEnd type="none" len="sm" w="sm"/>
          </a:ln>
        </p:spPr>
      </p:sp>
      <p:grpSp>
        <p:nvGrpSpPr>
          <p:cNvPr name="Group 5" id="5"/>
          <p:cNvGrpSpPr>
            <a:grpSpLocks noChangeAspect="true"/>
          </p:cNvGrpSpPr>
          <p:nvPr/>
        </p:nvGrpSpPr>
        <p:grpSpPr>
          <a:xfrm rot="0">
            <a:off x="1003525" y="2307694"/>
            <a:ext cx="3357211" cy="1342884"/>
            <a:chOff x="0" y="0"/>
            <a:chExt cx="6350000" cy="2540000"/>
          </a:xfrm>
        </p:grpSpPr>
        <p:sp>
          <p:nvSpPr>
            <p:cNvPr name="Freeform 6" id="6"/>
            <p:cNvSpPr/>
            <p:nvPr/>
          </p:nvSpPr>
          <p:spPr>
            <a:xfrm flipH="false" flipV="false" rot="0">
              <a:off x="0" y="0"/>
              <a:ext cx="6350000" cy="2540000"/>
            </a:xfrm>
            <a:custGeom>
              <a:avLst/>
              <a:gdLst/>
              <a:ahLst/>
              <a:cxnLst/>
              <a:rect r="r" b="b" t="t" l="l"/>
              <a:pathLst>
                <a:path h="2540000" w="635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blipFill>
              <a:blip r:embed="rId4"/>
              <a:stretch>
                <a:fillRect l="0" t="-13298" r="0" b="-27326"/>
              </a:stretch>
            </a:blipFill>
          </p:spPr>
        </p:sp>
      </p:grpSp>
      <p:grpSp>
        <p:nvGrpSpPr>
          <p:cNvPr name="Group 7" id="7"/>
          <p:cNvGrpSpPr>
            <a:grpSpLocks noChangeAspect="true"/>
          </p:cNvGrpSpPr>
          <p:nvPr/>
        </p:nvGrpSpPr>
        <p:grpSpPr>
          <a:xfrm rot="0">
            <a:off x="4047744" y="4074936"/>
            <a:ext cx="4974336" cy="1989734"/>
            <a:chOff x="0" y="0"/>
            <a:chExt cx="6350000" cy="2540000"/>
          </a:xfrm>
        </p:grpSpPr>
        <p:sp>
          <p:nvSpPr>
            <p:cNvPr name="Freeform 8" id="8"/>
            <p:cNvSpPr/>
            <p:nvPr/>
          </p:nvSpPr>
          <p:spPr>
            <a:xfrm flipH="false" flipV="false" rot="0">
              <a:off x="0" y="0"/>
              <a:ext cx="6350000" cy="2540000"/>
            </a:xfrm>
            <a:custGeom>
              <a:avLst/>
              <a:gdLst/>
              <a:ahLst/>
              <a:cxnLst/>
              <a:rect r="r" b="b" t="t" l="l"/>
              <a:pathLst>
                <a:path h="2540000" w="635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blipFill>
              <a:blip r:embed="rId5"/>
              <a:stretch>
                <a:fillRect l="0" t="-65663" r="0" b="-22072"/>
              </a:stretch>
            </a:blipFill>
          </p:spPr>
        </p:sp>
      </p:grpSp>
      <p:sp>
        <p:nvSpPr>
          <p:cNvPr name="Freeform 9" id="9"/>
          <p:cNvSpPr/>
          <p:nvPr/>
        </p:nvSpPr>
        <p:spPr>
          <a:xfrm flipH="true" flipV="false" rot="0">
            <a:off x="731520" y="4326853"/>
            <a:ext cx="1646311" cy="2339340"/>
          </a:xfrm>
          <a:custGeom>
            <a:avLst/>
            <a:gdLst/>
            <a:ahLst/>
            <a:cxnLst/>
            <a:rect r="r" b="b" t="t" l="l"/>
            <a:pathLst>
              <a:path h="2339340" w="1646311">
                <a:moveTo>
                  <a:pt x="1646311" y="0"/>
                </a:moveTo>
                <a:lnTo>
                  <a:pt x="0" y="0"/>
                </a:lnTo>
                <a:lnTo>
                  <a:pt x="0" y="2339340"/>
                </a:lnTo>
                <a:lnTo>
                  <a:pt x="1646311" y="2339340"/>
                </a:lnTo>
                <a:lnTo>
                  <a:pt x="1646311"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2495353" y="3698203"/>
            <a:ext cx="1434868" cy="2458019"/>
          </a:xfrm>
          <a:custGeom>
            <a:avLst/>
            <a:gdLst/>
            <a:ahLst/>
            <a:cxnLst/>
            <a:rect r="r" b="b" t="t" l="l"/>
            <a:pathLst>
              <a:path h="2458019" w="1434868">
                <a:moveTo>
                  <a:pt x="0" y="0"/>
                </a:moveTo>
                <a:lnTo>
                  <a:pt x="1434868" y="0"/>
                </a:lnTo>
                <a:lnTo>
                  <a:pt x="1434868" y="2458018"/>
                </a:lnTo>
                <a:lnTo>
                  <a:pt x="0" y="245801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1" id="11"/>
          <p:cNvSpPr txBox="true"/>
          <p:nvPr/>
        </p:nvSpPr>
        <p:spPr>
          <a:xfrm rot="0">
            <a:off x="768072" y="1294831"/>
            <a:ext cx="7882126" cy="356235"/>
          </a:xfrm>
          <a:prstGeom prst="rect">
            <a:avLst/>
          </a:prstGeom>
        </p:spPr>
        <p:txBody>
          <a:bodyPr anchor="t" rtlCol="false" tIns="0" lIns="0" bIns="0" rIns="0">
            <a:spAutoFit/>
          </a:bodyPr>
          <a:lstStyle/>
          <a:p>
            <a:pPr algn="just">
              <a:lnSpc>
                <a:spcPts val="2940"/>
              </a:lnSpc>
              <a:spcBef>
                <a:spcPct val="0"/>
              </a:spcBef>
            </a:pPr>
            <a:r>
              <a:rPr lang="en-US" sz="2100" spc="107">
                <a:solidFill>
                  <a:srgbClr val="EDA33A"/>
                </a:solidFill>
                <a:latin typeface="Libre Baskerville Bold"/>
              </a:rPr>
              <a:t>2. Activités d’éducation aux droits, empowerment</a:t>
            </a:r>
          </a:p>
        </p:txBody>
      </p:sp>
      <p:sp>
        <p:nvSpPr>
          <p:cNvPr name="TextBox 12" id="12"/>
          <p:cNvSpPr txBox="true"/>
          <p:nvPr/>
        </p:nvSpPr>
        <p:spPr>
          <a:xfrm rot="0">
            <a:off x="8478340" y="887095"/>
            <a:ext cx="576568"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22/46</a:t>
            </a:r>
          </a:p>
        </p:txBody>
      </p:sp>
      <p:sp>
        <p:nvSpPr>
          <p:cNvPr name="TextBox 13" id="13"/>
          <p:cNvSpPr txBox="true"/>
          <p:nvPr/>
        </p:nvSpPr>
        <p:spPr>
          <a:xfrm rot="0">
            <a:off x="6446901" y="6267450"/>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14" id="14"/>
          <p:cNvSpPr txBox="true"/>
          <p:nvPr/>
        </p:nvSpPr>
        <p:spPr>
          <a:xfrm rot="0">
            <a:off x="1370519" y="1727266"/>
            <a:ext cx="4795838" cy="306705"/>
          </a:xfrm>
          <a:prstGeom prst="rect">
            <a:avLst/>
          </a:prstGeom>
        </p:spPr>
        <p:txBody>
          <a:bodyPr anchor="t" rtlCol="false" tIns="0" lIns="0" bIns="0" rIns="0">
            <a:spAutoFit/>
          </a:bodyPr>
          <a:lstStyle/>
          <a:p>
            <a:pPr algn="ctr">
              <a:lnSpc>
                <a:spcPts val="2520"/>
              </a:lnSpc>
              <a:spcBef>
                <a:spcPct val="0"/>
              </a:spcBef>
            </a:pPr>
            <a:r>
              <a:rPr lang="en-US" sz="1800">
                <a:solidFill>
                  <a:srgbClr val="FABA9E"/>
                </a:solidFill>
                <a:latin typeface="Libre Baskerville Bold"/>
              </a:rPr>
              <a:t>c</a:t>
            </a:r>
            <a:r>
              <a:rPr lang="en-US" sz="1800">
                <a:solidFill>
                  <a:srgbClr val="FABA9E"/>
                </a:solidFill>
                <a:latin typeface="Libre Baskerville Bold"/>
              </a:rPr>
              <a:t>) Rencontre Portages autour du monde</a:t>
            </a:r>
          </a:p>
        </p:txBody>
      </p:sp>
      <p:sp>
        <p:nvSpPr>
          <p:cNvPr name="TextBox 15" id="15"/>
          <p:cNvSpPr txBox="true"/>
          <p:nvPr/>
        </p:nvSpPr>
        <p:spPr>
          <a:xfrm rot="0">
            <a:off x="4651544" y="2295666"/>
            <a:ext cx="4370536" cy="1664970"/>
          </a:xfrm>
          <a:prstGeom prst="rect">
            <a:avLst/>
          </a:prstGeom>
        </p:spPr>
        <p:txBody>
          <a:bodyPr anchor="t" rtlCol="false" tIns="0" lIns="0" bIns="0" rIns="0">
            <a:spAutoFit/>
          </a:bodyPr>
          <a:lstStyle/>
          <a:p>
            <a:pPr algn="just">
              <a:lnSpc>
                <a:spcPts val="1679"/>
              </a:lnSpc>
              <a:spcBef>
                <a:spcPct val="0"/>
              </a:spcBef>
            </a:pPr>
            <a:r>
              <a:rPr lang="en-US" sz="1200">
                <a:solidFill>
                  <a:srgbClr val="1B1C1F"/>
                </a:solidFill>
                <a:latin typeface="Libre Baskerville"/>
              </a:rPr>
              <a:t>Animées par notre merveilleuse maman-relais et monitrice Hélène Lepage, les rencontres de portage connaissent un grand succès. Cette année, une grande nouveauté a été ajoutée suite au besoin de mamans de savoir comment porter l’hiver, avec l’atelier de portage Édition hiver.   </a:t>
            </a:r>
          </a:p>
          <a:p>
            <a:pPr algn="just">
              <a:lnSpc>
                <a:spcPts val="1679"/>
              </a:lnSpc>
              <a:spcBef>
                <a:spcPct val="0"/>
              </a:spcBef>
            </a:pPr>
            <a:r>
              <a:rPr lang="en-US" sz="1200">
                <a:solidFill>
                  <a:srgbClr val="1B1C1F"/>
                </a:solidFill>
                <a:latin typeface="Libre Baskerville Bold"/>
              </a:rPr>
              <a:t>Nous avons rejoint une quinzaine de mamans et leurs bébés. </a:t>
            </a:r>
          </a:p>
        </p:txBody>
      </p:sp>
      <p:sp>
        <p:nvSpPr>
          <p:cNvPr name="TextBox 16" id="16"/>
          <p:cNvSpPr txBox="true"/>
          <p:nvPr/>
        </p:nvSpPr>
        <p:spPr>
          <a:xfrm rot="0">
            <a:off x="731520" y="744733"/>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flipV="true">
            <a:off x="731476" y="1137285"/>
            <a:ext cx="8290560" cy="19050"/>
          </a:xfrm>
          <a:prstGeom prst="line">
            <a:avLst/>
          </a:prstGeom>
          <a:ln cap="flat" w="38100">
            <a:solidFill>
              <a:srgbClr val="000000"/>
            </a:solidFill>
            <a:prstDash val="solid"/>
            <a:headEnd type="none" len="sm" w="sm"/>
            <a:tailEnd type="none" len="sm" w="sm"/>
          </a:ln>
        </p:spPr>
      </p:sp>
      <p:sp>
        <p:nvSpPr>
          <p:cNvPr name="AutoShape 3" id="3"/>
          <p:cNvSpPr/>
          <p:nvPr/>
        </p:nvSpPr>
        <p:spPr>
          <a:xfrm>
            <a:off x="6522244" y="6276168"/>
            <a:ext cx="3316224" cy="0"/>
          </a:xfrm>
          <a:prstGeom prst="line">
            <a:avLst/>
          </a:prstGeom>
          <a:ln cap="flat" w="38100">
            <a:solidFill>
              <a:srgbClr val="000000"/>
            </a:solidFill>
            <a:prstDash val="solid"/>
            <a:headEnd type="none" len="sm" w="sm"/>
            <a:tailEnd type="none" len="sm" w="sm"/>
          </a:ln>
        </p:spPr>
      </p:sp>
      <p:sp>
        <p:nvSpPr>
          <p:cNvPr name="TextBox 4" id="4"/>
          <p:cNvSpPr txBox="true"/>
          <p:nvPr/>
        </p:nvSpPr>
        <p:spPr>
          <a:xfrm rot="0">
            <a:off x="6522244" y="6276975"/>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5" id="5"/>
          <p:cNvSpPr txBox="true"/>
          <p:nvPr/>
        </p:nvSpPr>
        <p:spPr>
          <a:xfrm rot="0">
            <a:off x="788534" y="2329383"/>
            <a:ext cx="6312463" cy="1170813"/>
          </a:xfrm>
          <a:prstGeom prst="rect">
            <a:avLst/>
          </a:prstGeom>
        </p:spPr>
        <p:txBody>
          <a:bodyPr anchor="t" rtlCol="false" tIns="0" lIns="0" bIns="0" rIns="0">
            <a:spAutoFit/>
          </a:bodyPr>
          <a:lstStyle/>
          <a:p>
            <a:pPr>
              <a:lnSpc>
                <a:spcPts val="1896"/>
              </a:lnSpc>
            </a:pPr>
            <a:r>
              <a:rPr lang="en-US" sz="1200" spc="72">
                <a:solidFill>
                  <a:srgbClr val="1B1C1F"/>
                </a:solidFill>
                <a:latin typeface="Libre Baskerville"/>
              </a:rPr>
              <a:t>En grande demande, les enjeux de stimulation du langage habitent nos parents et c’est pourquoi à leur demande, nous offrons des ateliers d’orthophonie en collaboration avec Accès Orthophonie et ce gratuitement. </a:t>
            </a:r>
            <a:r>
              <a:rPr lang="en-US" sz="1200" spc="72">
                <a:solidFill>
                  <a:srgbClr val="1B1C1F"/>
                </a:solidFill>
                <a:latin typeface="Libre Baskerville"/>
              </a:rPr>
              <a:t>C’est donc 4 ateliers qui ont été offerts à 30 familles.</a:t>
            </a:r>
            <a:r>
              <a:rPr lang="en-US" sz="1200" spc="72">
                <a:solidFill>
                  <a:srgbClr val="1B1C1F"/>
                </a:solidFill>
                <a:latin typeface="Libre Baskerville"/>
              </a:rPr>
              <a:t> </a:t>
            </a:r>
          </a:p>
          <a:p>
            <a:pPr>
              <a:lnSpc>
                <a:spcPts val="1896"/>
              </a:lnSpc>
            </a:pPr>
          </a:p>
        </p:txBody>
      </p:sp>
      <p:sp>
        <p:nvSpPr>
          <p:cNvPr name="Freeform 6" id="6"/>
          <p:cNvSpPr/>
          <p:nvPr/>
        </p:nvSpPr>
        <p:spPr>
          <a:xfrm flipH="true" flipV="false" rot="-5597661">
            <a:off x="8450231" y="4813553"/>
            <a:ext cx="3471578" cy="5644843"/>
          </a:xfrm>
          <a:custGeom>
            <a:avLst/>
            <a:gdLst/>
            <a:ahLst/>
            <a:cxnLst/>
            <a:rect r="r" b="b" t="t" l="l"/>
            <a:pathLst>
              <a:path h="5644843" w="3471578">
                <a:moveTo>
                  <a:pt x="3471578" y="0"/>
                </a:moveTo>
                <a:lnTo>
                  <a:pt x="0" y="0"/>
                </a:lnTo>
                <a:lnTo>
                  <a:pt x="0" y="5644842"/>
                </a:lnTo>
                <a:lnTo>
                  <a:pt x="3471578" y="5644842"/>
                </a:lnTo>
                <a:lnTo>
                  <a:pt x="3471578" y="0"/>
                </a:lnTo>
                <a:close/>
              </a:path>
            </a:pathLst>
          </a:custGeom>
          <a:blipFill>
            <a:blip r:embed="rId2">
              <a:alphaModFix amt="17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6652476">
            <a:off x="4010982" y="2530669"/>
            <a:ext cx="5538724" cy="5468231"/>
          </a:xfrm>
          <a:custGeom>
            <a:avLst/>
            <a:gdLst/>
            <a:ahLst/>
            <a:cxnLst/>
            <a:rect r="r" b="b" t="t" l="l"/>
            <a:pathLst>
              <a:path h="5468231" w="5538724">
                <a:moveTo>
                  <a:pt x="0" y="0"/>
                </a:moveTo>
                <a:lnTo>
                  <a:pt x="5538723" y="0"/>
                </a:lnTo>
                <a:lnTo>
                  <a:pt x="5538723" y="5468230"/>
                </a:lnTo>
                <a:lnTo>
                  <a:pt x="0" y="5468230"/>
                </a:lnTo>
                <a:lnTo>
                  <a:pt x="0" y="0"/>
                </a:lnTo>
                <a:close/>
              </a:path>
            </a:pathLst>
          </a:custGeom>
          <a:blipFill>
            <a:blip r:embed="rId4">
              <a:alphaModFix amt="17000"/>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1663402">
            <a:off x="4221633" y="3024194"/>
            <a:ext cx="5315872" cy="4099866"/>
          </a:xfrm>
          <a:custGeom>
            <a:avLst/>
            <a:gdLst/>
            <a:ahLst/>
            <a:cxnLst/>
            <a:rect r="r" b="b" t="t" l="l"/>
            <a:pathLst>
              <a:path h="4099866" w="5315872">
                <a:moveTo>
                  <a:pt x="0" y="0"/>
                </a:moveTo>
                <a:lnTo>
                  <a:pt x="5315872" y="0"/>
                </a:lnTo>
                <a:lnTo>
                  <a:pt x="5315872" y="4099866"/>
                </a:lnTo>
                <a:lnTo>
                  <a:pt x="0" y="4099866"/>
                </a:lnTo>
                <a:lnTo>
                  <a:pt x="0" y="0"/>
                </a:lnTo>
                <a:close/>
              </a:path>
            </a:pathLst>
          </a:custGeom>
          <a:blipFill>
            <a:blip r:embed="rId6">
              <a:alphaModFix amt="17000"/>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968424">
            <a:off x="4237555" y="3474611"/>
            <a:ext cx="1813173" cy="1598889"/>
          </a:xfrm>
          <a:custGeom>
            <a:avLst/>
            <a:gdLst/>
            <a:ahLst/>
            <a:cxnLst/>
            <a:rect r="r" b="b" t="t" l="l"/>
            <a:pathLst>
              <a:path h="1598889" w="1813173">
                <a:moveTo>
                  <a:pt x="0" y="0"/>
                </a:moveTo>
                <a:lnTo>
                  <a:pt x="1813173" y="0"/>
                </a:lnTo>
                <a:lnTo>
                  <a:pt x="1813173" y="1598888"/>
                </a:lnTo>
                <a:lnTo>
                  <a:pt x="0" y="159888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759822" y="4281246"/>
            <a:ext cx="1605947" cy="2302434"/>
          </a:xfrm>
          <a:custGeom>
            <a:avLst/>
            <a:gdLst/>
            <a:ahLst/>
            <a:cxnLst/>
            <a:rect r="r" b="b" t="t" l="l"/>
            <a:pathLst>
              <a:path h="2302434" w="1605947">
                <a:moveTo>
                  <a:pt x="0" y="0"/>
                </a:moveTo>
                <a:lnTo>
                  <a:pt x="1605947" y="0"/>
                </a:lnTo>
                <a:lnTo>
                  <a:pt x="1605947" y="2302434"/>
                </a:lnTo>
                <a:lnTo>
                  <a:pt x="0" y="230243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2996678" y="4986412"/>
            <a:ext cx="3304701" cy="1251655"/>
          </a:xfrm>
          <a:custGeom>
            <a:avLst/>
            <a:gdLst/>
            <a:ahLst/>
            <a:cxnLst/>
            <a:rect r="r" b="b" t="t" l="l"/>
            <a:pathLst>
              <a:path h="1251655" w="3304701">
                <a:moveTo>
                  <a:pt x="0" y="0"/>
                </a:moveTo>
                <a:lnTo>
                  <a:pt x="3304701" y="0"/>
                </a:lnTo>
                <a:lnTo>
                  <a:pt x="3304701" y="1251656"/>
                </a:lnTo>
                <a:lnTo>
                  <a:pt x="0" y="125165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2" id="12"/>
          <p:cNvSpPr txBox="true"/>
          <p:nvPr/>
        </p:nvSpPr>
        <p:spPr>
          <a:xfrm rot="0">
            <a:off x="759822" y="1319949"/>
            <a:ext cx="7624587" cy="356235"/>
          </a:xfrm>
          <a:prstGeom prst="rect">
            <a:avLst/>
          </a:prstGeom>
        </p:spPr>
        <p:txBody>
          <a:bodyPr anchor="t" rtlCol="false" tIns="0" lIns="0" bIns="0" rIns="0">
            <a:spAutoFit/>
          </a:bodyPr>
          <a:lstStyle/>
          <a:p>
            <a:pPr algn="just">
              <a:lnSpc>
                <a:spcPts val="2940"/>
              </a:lnSpc>
              <a:spcBef>
                <a:spcPct val="0"/>
              </a:spcBef>
            </a:pPr>
            <a:r>
              <a:rPr lang="en-US" sz="2100">
                <a:solidFill>
                  <a:srgbClr val="EDA33A">
                    <a:alpha val="98824"/>
                  </a:srgbClr>
                </a:solidFill>
                <a:latin typeface="Libre Baskerville Bold"/>
              </a:rPr>
              <a:t>2. Activités d’éducation aux droits, empowerment</a:t>
            </a:r>
          </a:p>
        </p:txBody>
      </p:sp>
      <p:sp>
        <p:nvSpPr>
          <p:cNvPr name="TextBox 13" id="13"/>
          <p:cNvSpPr txBox="true"/>
          <p:nvPr/>
        </p:nvSpPr>
        <p:spPr>
          <a:xfrm rot="0">
            <a:off x="1339684" y="1849431"/>
            <a:ext cx="2905423" cy="306705"/>
          </a:xfrm>
          <a:prstGeom prst="rect">
            <a:avLst/>
          </a:prstGeom>
        </p:spPr>
        <p:txBody>
          <a:bodyPr anchor="t" rtlCol="false" tIns="0" lIns="0" bIns="0" rIns="0">
            <a:spAutoFit/>
          </a:bodyPr>
          <a:lstStyle/>
          <a:p>
            <a:pPr algn="ctr">
              <a:lnSpc>
                <a:spcPts val="2520"/>
              </a:lnSpc>
              <a:spcBef>
                <a:spcPct val="0"/>
              </a:spcBef>
            </a:pPr>
            <a:r>
              <a:rPr lang="en-US" sz="1800">
                <a:solidFill>
                  <a:srgbClr val="FABA9E"/>
                </a:solidFill>
                <a:latin typeface="Libre Baskerville Bold"/>
              </a:rPr>
              <a:t>d) Atelier d'orthophonie</a:t>
            </a:r>
          </a:p>
        </p:txBody>
      </p:sp>
      <p:sp>
        <p:nvSpPr>
          <p:cNvPr name="TextBox 14" id="14"/>
          <p:cNvSpPr txBox="true"/>
          <p:nvPr/>
        </p:nvSpPr>
        <p:spPr>
          <a:xfrm rot="0">
            <a:off x="8442193" y="854832"/>
            <a:ext cx="570362"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23/46</a:t>
            </a:r>
          </a:p>
        </p:txBody>
      </p:sp>
      <p:sp>
        <p:nvSpPr>
          <p:cNvPr name="TextBox 15" id="15"/>
          <p:cNvSpPr txBox="true"/>
          <p:nvPr/>
        </p:nvSpPr>
        <p:spPr>
          <a:xfrm rot="0">
            <a:off x="731564" y="712470"/>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740893" y="1164981"/>
            <a:ext cx="8271815" cy="19049"/>
          </a:xfrm>
          <a:prstGeom prst="line">
            <a:avLst/>
          </a:prstGeom>
          <a:ln cap="flat" w="38100">
            <a:solidFill>
              <a:srgbClr val="000000"/>
            </a:solidFill>
            <a:prstDash val="solid"/>
            <a:headEnd type="none" len="sm" w="sm"/>
            <a:tailEnd type="none" len="sm" w="sm"/>
          </a:ln>
        </p:spPr>
      </p:sp>
      <p:sp>
        <p:nvSpPr>
          <p:cNvPr name="AutoShape 3" id="3"/>
          <p:cNvSpPr/>
          <p:nvPr/>
        </p:nvSpPr>
        <p:spPr>
          <a:xfrm>
            <a:off x="6495574" y="6296025"/>
            <a:ext cx="3316224" cy="0"/>
          </a:xfrm>
          <a:prstGeom prst="line">
            <a:avLst/>
          </a:prstGeom>
          <a:ln cap="flat" w="38100">
            <a:solidFill>
              <a:srgbClr val="000000"/>
            </a:solidFill>
            <a:prstDash val="solid"/>
            <a:headEnd type="none" len="sm" w="sm"/>
            <a:tailEnd type="none" len="sm" w="sm"/>
          </a:ln>
        </p:spPr>
      </p:sp>
      <p:grpSp>
        <p:nvGrpSpPr>
          <p:cNvPr name="Group 4" id="4"/>
          <p:cNvGrpSpPr/>
          <p:nvPr/>
        </p:nvGrpSpPr>
        <p:grpSpPr>
          <a:xfrm rot="0">
            <a:off x="731520" y="1174505"/>
            <a:ext cx="2841598" cy="6251001"/>
            <a:chOff x="0" y="0"/>
            <a:chExt cx="1052444" cy="2315186"/>
          </a:xfrm>
        </p:grpSpPr>
        <p:sp>
          <p:nvSpPr>
            <p:cNvPr name="Freeform 5" id="5"/>
            <p:cNvSpPr/>
            <p:nvPr/>
          </p:nvSpPr>
          <p:spPr>
            <a:xfrm flipH="false" flipV="false" rot="0">
              <a:off x="0" y="0"/>
              <a:ext cx="1052444" cy="2315186"/>
            </a:xfrm>
            <a:custGeom>
              <a:avLst/>
              <a:gdLst/>
              <a:ahLst/>
              <a:cxnLst/>
              <a:rect r="r" b="b" t="t" l="l"/>
              <a:pathLst>
                <a:path h="2315186" w="1052444">
                  <a:moveTo>
                    <a:pt x="0" y="0"/>
                  </a:moveTo>
                  <a:lnTo>
                    <a:pt x="1052444" y="0"/>
                  </a:lnTo>
                  <a:lnTo>
                    <a:pt x="1052444" y="2315186"/>
                  </a:lnTo>
                  <a:lnTo>
                    <a:pt x="0" y="2315186"/>
                  </a:lnTo>
                  <a:close/>
                </a:path>
              </a:pathLst>
            </a:custGeom>
            <a:solidFill>
              <a:srgbClr val="FABA9E">
                <a:alpha val="65882"/>
              </a:srgbClr>
            </a:solidFill>
            <a:ln>
              <a:noFill/>
            </a:ln>
          </p:spPr>
        </p:sp>
        <p:sp>
          <p:nvSpPr>
            <p:cNvPr name="TextBox 6" id="6"/>
            <p:cNvSpPr txBox="true"/>
            <p:nvPr/>
          </p:nvSpPr>
          <p:spPr>
            <a:xfrm>
              <a:off x="0" y="-28575"/>
              <a:ext cx="812800" cy="841375"/>
            </a:xfrm>
            <a:prstGeom prst="rect">
              <a:avLst/>
            </a:prstGeom>
          </p:spPr>
          <p:txBody>
            <a:bodyPr anchor="ctr" rtlCol="false" tIns="50800" lIns="50800" bIns="50800" rIns="50800"/>
            <a:lstStyle/>
            <a:p>
              <a:pPr algn="ctr" marL="0" indent="0" lvl="0">
                <a:lnSpc>
                  <a:spcPts val="1960"/>
                </a:lnSpc>
                <a:spcBef>
                  <a:spcPct val="0"/>
                </a:spcBef>
              </a:pPr>
            </a:p>
          </p:txBody>
        </p:sp>
      </p:grpSp>
      <p:sp>
        <p:nvSpPr>
          <p:cNvPr name="TextBox 7" id="7"/>
          <p:cNvSpPr txBox="true"/>
          <p:nvPr/>
        </p:nvSpPr>
        <p:spPr>
          <a:xfrm rot="0">
            <a:off x="8446363" y="867166"/>
            <a:ext cx="575717"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24/46</a:t>
            </a:r>
          </a:p>
        </p:txBody>
      </p:sp>
      <p:sp>
        <p:nvSpPr>
          <p:cNvPr name="TextBox 8" id="8"/>
          <p:cNvSpPr txBox="true"/>
          <p:nvPr/>
        </p:nvSpPr>
        <p:spPr>
          <a:xfrm rot="0">
            <a:off x="6495574" y="6276975"/>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9" id="9"/>
          <p:cNvSpPr txBox="true"/>
          <p:nvPr/>
        </p:nvSpPr>
        <p:spPr>
          <a:xfrm rot="0">
            <a:off x="3687117" y="1270599"/>
            <a:ext cx="4974878" cy="356235"/>
          </a:xfrm>
          <a:prstGeom prst="rect">
            <a:avLst/>
          </a:prstGeom>
        </p:spPr>
        <p:txBody>
          <a:bodyPr anchor="t" rtlCol="false" tIns="0" lIns="0" bIns="0" rIns="0">
            <a:spAutoFit/>
          </a:bodyPr>
          <a:lstStyle/>
          <a:p>
            <a:pPr algn="just">
              <a:lnSpc>
                <a:spcPts val="2940"/>
              </a:lnSpc>
              <a:spcBef>
                <a:spcPct val="0"/>
              </a:spcBef>
            </a:pPr>
            <a:r>
              <a:rPr lang="en-US" sz="2100" spc="-134">
                <a:solidFill>
                  <a:srgbClr val="EDA33A"/>
                </a:solidFill>
                <a:latin typeface="Libre Baskerville Bold"/>
              </a:rPr>
              <a:t>3. Mobilisation et transformation sociale</a:t>
            </a:r>
          </a:p>
        </p:txBody>
      </p:sp>
      <p:sp>
        <p:nvSpPr>
          <p:cNvPr name="TextBox 10" id="10"/>
          <p:cNvSpPr txBox="true"/>
          <p:nvPr/>
        </p:nvSpPr>
        <p:spPr>
          <a:xfrm rot="0">
            <a:off x="3687117" y="2414787"/>
            <a:ext cx="5187694" cy="903351"/>
          </a:xfrm>
          <a:prstGeom prst="rect">
            <a:avLst/>
          </a:prstGeom>
        </p:spPr>
        <p:txBody>
          <a:bodyPr anchor="t" rtlCol="false" tIns="0" lIns="0" bIns="0" rIns="0">
            <a:spAutoFit/>
          </a:bodyPr>
          <a:lstStyle/>
          <a:p>
            <a:pPr algn="just">
              <a:lnSpc>
                <a:spcPts val="1452"/>
              </a:lnSpc>
            </a:pPr>
            <a:r>
              <a:rPr lang="en-US" sz="1200" spc="-40">
                <a:solidFill>
                  <a:srgbClr val="000000"/>
                </a:solidFill>
                <a:latin typeface="Libre Baskerville"/>
              </a:rPr>
              <a:t>Cette année le thème du comité santé est la périnatalité. Nous y sommes avec le Collectif les Accompagnantes et nous avons ensemble une trajectoire avec le CIUSSS-CN via Mme Diane Lafleur conseillère-cadre PSOC. Nous avons eu 7</a:t>
            </a:r>
            <a:r>
              <a:rPr lang="en-US" sz="1200" spc="-40">
                <a:solidFill>
                  <a:srgbClr val="AD2B2B"/>
                </a:solidFill>
                <a:latin typeface="Libre Baskerville"/>
              </a:rPr>
              <a:t> </a:t>
            </a:r>
            <a:r>
              <a:rPr lang="en-US" sz="1200" spc="-40">
                <a:solidFill>
                  <a:srgbClr val="000000"/>
                </a:solidFill>
                <a:latin typeface="Libre Baskerville"/>
              </a:rPr>
              <a:t>rencontres dont l'organisation d'un midi discussion sur les VOG.</a:t>
            </a:r>
          </a:p>
        </p:txBody>
      </p:sp>
      <p:sp>
        <p:nvSpPr>
          <p:cNvPr name="TextBox 11" id="11"/>
          <p:cNvSpPr txBox="true"/>
          <p:nvPr/>
        </p:nvSpPr>
        <p:spPr>
          <a:xfrm rot="0">
            <a:off x="3682453" y="5227419"/>
            <a:ext cx="5197022" cy="989838"/>
          </a:xfrm>
          <a:prstGeom prst="rect">
            <a:avLst/>
          </a:prstGeom>
        </p:spPr>
        <p:txBody>
          <a:bodyPr anchor="t" rtlCol="false" tIns="0" lIns="0" bIns="0" rIns="0">
            <a:spAutoFit/>
          </a:bodyPr>
          <a:lstStyle/>
          <a:p>
            <a:pPr algn="just">
              <a:lnSpc>
                <a:spcPts val="1596"/>
              </a:lnSpc>
            </a:pPr>
            <a:r>
              <a:rPr lang="en-US" sz="1200" spc="-91">
                <a:solidFill>
                  <a:srgbClr val="000000"/>
                </a:solidFill>
                <a:latin typeface="Libre Baskerville"/>
              </a:rPr>
              <a:t>C’est ainsi que le 24 février à 12h30 dans notre milieu de vie, nous avons organisé un cercle de parole en compagnie des représentantes du GROUPE MAMAN, 6 mamans et la belle participation d’un groupe de 3 étudiants du Cégep  de Ste-Foy en gestion de projets qui devait s’impliquer en gestion de projets. </a:t>
            </a:r>
          </a:p>
        </p:txBody>
      </p:sp>
      <p:sp>
        <p:nvSpPr>
          <p:cNvPr name="TextBox 12" id="12"/>
          <p:cNvSpPr txBox="true"/>
          <p:nvPr/>
        </p:nvSpPr>
        <p:spPr>
          <a:xfrm rot="0">
            <a:off x="3687117" y="1854336"/>
            <a:ext cx="5187694" cy="360426"/>
          </a:xfrm>
          <a:prstGeom prst="rect">
            <a:avLst/>
          </a:prstGeom>
        </p:spPr>
        <p:txBody>
          <a:bodyPr anchor="t" rtlCol="false" tIns="0" lIns="0" bIns="0" rIns="0">
            <a:spAutoFit/>
          </a:bodyPr>
          <a:lstStyle/>
          <a:p>
            <a:pPr algn="just">
              <a:lnSpc>
                <a:spcPts val="1452"/>
              </a:lnSpc>
            </a:pPr>
            <a:r>
              <a:rPr lang="en-US" sz="1200" spc="-40">
                <a:solidFill>
                  <a:srgbClr val="FABA9E"/>
                </a:solidFill>
                <a:latin typeface="Libre Baskerville Bold"/>
              </a:rPr>
              <a:t>a) Membre du comité santé du Regroupement des Groupes de Femmes de la Capitale-Nationale</a:t>
            </a:r>
          </a:p>
        </p:txBody>
      </p:sp>
      <p:sp>
        <p:nvSpPr>
          <p:cNvPr name="TextBox 13" id="13"/>
          <p:cNvSpPr txBox="true"/>
          <p:nvPr/>
        </p:nvSpPr>
        <p:spPr>
          <a:xfrm rot="0">
            <a:off x="3687117" y="3573117"/>
            <a:ext cx="2979990" cy="179451"/>
          </a:xfrm>
          <a:prstGeom prst="rect">
            <a:avLst/>
          </a:prstGeom>
        </p:spPr>
        <p:txBody>
          <a:bodyPr anchor="t" rtlCol="false" tIns="0" lIns="0" bIns="0" rIns="0">
            <a:spAutoFit/>
          </a:bodyPr>
          <a:lstStyle/>
          <a:p>
            <a:pPr algn="just">
              <a:lnSpc>
                <a:spcPts val="1452"/>
              </a:lnSpc>
            </a:pPr>
            <a:r>
              <a:rPr lang="en-US" sz="1200" spc="-40">
                <a:solidFill>
                  <a:srgbClr val="FABA9E"/>
                </a:solidFill>
                <a:latin typeface="Libre Baskerville Bold"/>
              </a:rPr>
              <a:t>b) Accoucher en période de pandémie</a:t>
            </a:r>
            <a:r>
              <a:rPr lang="en-US" sz="1200" spc="-40">
                <a:solidFill>
                  <a:srgbClr val="FABA9E"/>
                </a:solidFill>
                <a:latin typeface="Libre Baskerville Bold"/>
              </a:rPr>
              <a:t> </a:t>
            </a:r>
          </a:p>
        </p:txBody>
      </p:sp>
      <p:sp>
        <p:nvSpPr>
          <p:cNvPr name="TextBox 14" id="14"/>
          <p:cNvSpPr txBox="true"/>
          <p:nvPr/>
        </p:nvSpPr>
        <p:spPr>
          <a:xfrm rot="0">
            <a:off x="3687117" y="3952593"/>
            <a:ext cx="5187694" cy="1084326"/>
          </a:xfrm>
          <a:prstGeom prst="rect">
            <a:avLst/>
          </a:prstGeom>
        </p:spPr>
        <p:txBody>
          <a:bodyPr anchor="t" rtlCol="false" tIns="0" lIns="0" bIns="0" rIns="0">
            <a:spAutoFit/>
          </a:bodyPr>
          <a:lstStyle/>
          <a:p>
            <a:pPr algn="just">
              <a:lnSpc>
                <a:spcPts val="1452"/>
              </a:lnSpc>
            </a:pPr>
            <a:r>
              <a:rPr lang="en-US" sz="1200" spc="-40">
                <a:solidFill>
                  <a:srgbClr val="000000"/>
                </a:solidFill>
                <a:latin typeface="Libre Baskerville"/>
              </a:rPr>
              <a:t>Membre du Groupe MAMAN (Mouvement pour l'autonomie dans la maternité et l'accouchement naturel). Pour les mamans immigrantes et/ou racisées, notre organisme a été interpellé afin de participer au projet de recherche qui visait à documenter le vécu des femmes et des personnes qui accouchent pendant la COVID-19 et poser des actions afin de faire respecter leurs droits.</a:t>
            </a:r>
          </a:p>
        </p:txBody>
      </p:sp>
      <p:sp>
        <p:nvSpPr>
          <p:cNvPr name="TextBox 15" id="15"/>
          <p:cNvSpPr txBox="true"/>
          <p:nvPr/>
        </p:nvSpPr>
        <p:spPr>
          <a:xfrm rot="0">
            <a:off x="744902" y="711591"/>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Freeform 16" id="16"/>
          <p:cNvSpPr/>
          <p:nvPr/>
        </p:nvSpPr>
        <p:spPr>
          <a:xfrm flipH="false" flipV="false" rot="0">
            <a:off x="-2793544" y="1331686"/>
            <a:ext cx="7050127" cy="5437411"/>
          </a:xfrm>
          <a:custGeom>
            <a:avLst/>
            <a:gdLst/>
            <a:ahLst/>
            <a:cxnLst/>
            <a:rect r="r" b="b" t="t" l="l"/>
            <a:pathLst>
              <a:path h="5437411" w="7050127">
                <a:moveTo>
                  <a:pt x="0" y="0"/>
                </a:moveTo>
                <a:lnTo>
                  <a:pt x="7050128" y="0"/>
                </a:lnTo>
                <a:lnTo>
                  <a:pt x="7050128" y="5437410"/>
                </a:lnTo>
                <a:lnTo>
                  <a:pt x="0" y="5437410"/>
                </a:lnTo>
                <a:lnTo>
                  <a:pt x="0" y="0"/>
                </a:lnTo>
                <a:close/>
              </a:path>
            </a:pathLst>
          </a:custGeom>
          <a:blipFill>
            <a:blip r:embed="rId2">
              <a:alphaModFix amt="18000"/>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false" flipV="false" rot="0">
            <a:off x="-2587015" y="1107831"/>
            <a:ext cx="3318535" cy="3520992"/>
          </a:xfrm>
          <a:custGeom>
            <a:avLst/>
            <a:gdLst/>
            <a:ahLst/>
            <a:cxnLst/>
            <a:rect r="r" b="b" t="t" l="l"/>
            <a:pathLst>
              <a:path h="3520992" w="3318535">
                <a:moveTo>
                  <a:pt x="0" y="0"/>
                </a:moveTo>
                <a:lnTo>
                  <a:pt x="3318535" y="0"/>
                </a:lnTo>
                <a:lnTo>
                  <a:pt x="3318535" y="3520992"/>
                </a:lnTo>
                <a:lnTo>
                  <a:pt x="0" y="3520992"/>
                </a:lnTo>
                <a:lnTo>
                  <a:pt x="0" y="0"/>
                </a:lnTo>
                <a:close/>
              </a:path>
            </a:pathLst>
          </a:custGeom>
          <a:blipFill>
            <a:blip r:embed="rId4">
              <a:alphaModFix amt="38000"/>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2175064" y="4716785"/>
            <a:ext cx="3289993" cy="3490708"/>
          </a:xfrm>
          <a:custGeom>
            <a:avLst/>
            <a:gdLst/>
            <a:ahLst/>
            <a:cxnLst/>
            <a:rect r="r" b="b" t="t" l="l"/>
            <a:pathLst>
              <a:path h="3490708" w="3289993">
                <a:moveTo>
                  <a:pt x="0" y="0"/>
                </a:moveTo>
                <a:lnTo>
                  <a:pt x="3289992" y="0"/>
                </a:lnTo>
                <a:lnTo>
                  <a:pt x="3289992" y="3490709"/>
                </a:lnTo>
                <a:lnTo>
                  <a:pt x="0" y="3490709"/>
                </a:lnTo>
                <a:lnTo>
                  <a:pt x="0" y="0"/>
                </a:lnTo>
                <a:close/>
              </a:path>
            </a:pathLst>
          </a:custGeom>
          <a:blipFill>
            <a:blip r:embed="rId4">
              <a:alphaModFix amt="38000"/>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731520" y="2868327"/>
            <a:ext cx="3289993" cy="3490708"/>
          </a:xfrm>
          <a:custGeom>
            <a:avLst/>
            <a:gdLst/>
            <a:ahLst/>
            <a:cxnLst/>
            <a:rect r="r" b="b" t="t" l="l"/>
            <a:pathLst>
              <a:path h="3490708" w="3289993">
                <a:moveTo>
                  <a:pt x="0" y="0"/>
                </a:moveTo>
                <a:lnTo>
                  <a:pt x="3289993" y="0"/>
                </a:lnTo>
                <a:lnTo>
                  <a:pt x="3289993" y="3490708"/>
                </a:lnTo>
                <a:lnTo>
                  <a:pt x="0" y="3490708"/>
                </a:lnTo>
                <a:lnTo>
                  <a:pt x="0" y="0"/>
                </a:lnTo>
                <a:close/>
              </a:path>
            </a:pathLst>
          </a:custGeom>
          <a:blipFill>
            <a:blip r:embed="rId4">
              <a:alphaModFix amt="38000"/>
              <a:extLst>
                <a:ext uri="{96DAC541-7B7A-43D3-8B79-37D633B846F1}">
                  <asvg:svgBlip xmlns:asvg="http://schemas.microsoft.com/office/drawing/2016/SVG/main" r:embed="rId5"/>
                </a:ext>
              </a:extLst>
            </a:blip>
            <a:stretch>
              <a:fillRect l="0" t="0" r="0" b="0"/>
            </a:stretch>
          </a:blipFill>
        </p:spPr>
      </p:sp>
      <p:sp>
        <p:nvSpPr>
          <p:cNvPr name="Freeform 20" id="20"/>
          <p:cNvSpPr/>
          <p:nvPr/>
        </p:nvSpPr>
        <p:spPr>
          <a:xfrm flipH="false" flipV="false" rot="0">
            <a:off x="511687" y="1107831"/>
            <a:ext cx="2311026" cy="2452017"/>
          </a:xfrm>
          <a:custGeom>
            <a:avLst/>
            <a:gdLst/>
            <a:ahLst/>
            <a:cxnLst/>
            <a:rect r="r" b="b" t="t" l="l"/>
            <a:pathLst>
              <a:path h="2452017" w="2311026">
                <a:moveTo>
                  <a:pt x="0" y="0"/>
                </a:moveTo>
                <a:lnTo>
                  <a:pt x="2311025" y="0"/>
                </a:lnTo>
                <a:lnTo>
                  <a:pt x="2311025" y="2452016"/>
                </a:lnTo>
                <a:lnTo>
                  <a:pt x="0" y="2452016"/>
                </a:lnTo>
                <a:lnTo>
                  <a:pt x="0" y="0"/>
                </a:lnTo>
                <a:close/>
              </a:path>
            </a:pathLst>
          </a:custGeom>
          <a:blipFill>
            <a:blip r:embed="rId4">
              <a:alphaModFix amt="38000"/>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740893" y="1164981"/>
            <a:ext cx="8271815" cy="19049"/>
          </a:xfrm>
          <a:prstGeom prst="line">
            <a:avLst/>
          </a:prstGeom>
          <a:ln cap="flat" w="38100">
            <a:solidFill>
              <a:srgbClr val="000000"/>
            </a:solidFill>
            <a:prstDash val="solid"/>
            <a:headEnd type="none" len="sm" w="sm"/>
            <a:tailEnd type="none" len="sm" w="sm"/>
          </a:ln>
        </p:spPr>
      </p:sp>
      <p:sp>
        <p:nvSpPr>
          <p:cNvPr name="AutoShape 3" id="3"/>
          <p:cNvSpPr/>
          <p:nvPr/>
        </p:nvSpPr>
        <p:spPr>
          <a:xfrm>
            <a:off x="6495574" y="6296025"/>
            <a:ext cx="3316224" cy="0"/>
          </a:xfrm>
          <a:prstGeom prst="line">
            <a:avLst/>
          </a:prstGeom>
          <a:ln cap="flat" w="38100">
            <a:solidFill>
              <a:srgbClr val="000000"/>
            </a:solidFill>
            <a:prstDash val="solid"/>
            <a:headEnd type="none" len="sm" w="sm"/>
            <a:tailEnd type="none" len="sm" w="sm"/>
          </a:ln>
        </p:spPr>
      </p:sp>
      <p:sp>
        <p:nvSpPr>
          <p:cNvPr name="Freeform 4" id="4"/>
          <p:cNvSpPr/>
          <p:nvPr/>
        </p:nvSpPr>
        <p:spPr>
          <a:xfrm flipH="false" flipV="false" rot="0">
            <a:off x="3394796" y="1756659"/>
            <a:ext cx="6060233" cy="3257375"/>
          </a:xfrm>
          <a:custGeom>
            <a:avLst/>
            <a:gdLst/>
            <a:ahLst/>
            <a:cxnLst/>
            <a:rect r="r" b="b" t="t" l="l"/>
            <a:pathLst>
              <a:path h="3257375" w="6060233">
                <a:moveTo>
                  <a:pt x="0" y="0"/>
                </a:moveTo>
                <a:lnTo>
                  <a:pt x="6060233" y="0"/>
                </a:lnTo>
                <a:lnTo>
                  <a:pt x="6060233" y="3257375"/>
                </a:lnTo>
                <a:lnTo>
                  <a:pt x="0" y="3257375"/>
                </a:lnTo>
                <a:lnTo>
                  <a:pt x="0" y="0"/>
                </a:lnTo>
                <a:close/>
              </a:path>
            </a:pathLst>
          </a:custGeom>
          <a:blipFill>
            <a:blip r:embed="rId2">
              <a:alphaModFix amt="12000"/>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731520" y="1174505"/>
            <a:ext cx="2997993" cy="6251001"/>
            <a:chOff x="0" y="0"/>
            <a:chExt cx="1110368" cy="2315186"/>
          </a:xfrm>
        </p:grpSpPr>
        <p:sp>
          <p:nvSpPr>
            <p:cNvPr name="Freeform 6" id="6"/>
            <p:cNvSpPr/>
            <p:nvPr/>
          </p:nvSpPr>
          <p:spPr>
            <a:xfrm flipH="false" flipV="false" rot="0">
              <a:off x="0" y="0"/>
              <a:ext cx="1110368" cy="2315186"/>
            </a:xfrm>
            <a:custGeom>
              <a:avLst/>
              <a:gdLst/>
              <a:ahLst/>
              <a:cxnLst/>
              <a:rect r="r" b="b" t="t" l="l"/>
              <a:pathLst>
                <a:path h="2315186" w="1110368">
                  <a:moveTo>
                    <a:pt x="0" y="0"/>
                  </a:moveTo>
                  <a:lnTo>
                    <a:pt x="1110368" y="0"/>
                  </a:lnTo>
                  <a:lnTo>
                    <a:pt x="1110368" y="2315186"/>
                  </a:lnTo>
                  <a:lnTo>
                    <a:pt x="0" y="2315186"/>
                  </a:lnTo>
                  <a:close/>
                </a:path>
              </a:pathLst>
            </a:custGeom>
            <a:solidFill>
              <a:srgbClr val="FABA9E">
                <a:alpha val="65882"/>
              </a:srgbClr>
            </a:solidFill>
            <a:ln>
              <a:noFill/>
            </a:ln>
          </p:spPr>
        </p:sp>
        <p:sp>
          <p:nvSpPr>
            <p:cNvPr name="TextBox 7" id="7"/>
            <p:cNvSpPr txBox="true"/>
            <p:nvPr/>
          </p:nvSpPr>
          <p:spPr>
            <a:xfrm>
              <a:off x="0" y="-28575"/>
              <a:ext cx="812800" cy="841375"/>
            </a:xfrm>
            <a:prstGeom prst="rect">
              <a:avLst/>
            </a:prstGeom>
          </p:spPr>
          <p:txBody>
            <a:bodyPr anchor="ctr" rtlCol="false" tIns="50800" lIns="50800" bIns="50800" rIns="50800"/>
            <a:lstStyle/>
            <a:p>
              <a:pPr algn="ctr" marL="0" indent="0" lvl="0">
                <a:lnSpc>
                  <a:spcPts val="1960"/>
                </a:lnSpc>
                <a:spcBef>
                  <a:spcPct val="0"/>
                </a:spcBef>
              </a:pPr>
            </a:p>
          </p:txBody>
        </p:sp>
      </p:grpSp>
      <p:sp>
        <p:nvSpPr>
          <p:cNvPr name="TextBox 8" id="8"/>
          <p:cNvSpPr txBox="true"/>
          <p:nvPr/>
        </p:nvSpPr>
        <p:spPr>
          <a:xfrm rot="0">
            <a:off x="8436838" y="914790"/>
            <a:ext cx="566388"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25/46</a:t>
            </a:r>
          </a:p>
        </p:txBody>
      </p:sp>
      <p:sp>
        <p:nvSpPr>
          <p:cNvPr name="TextBox 9" id="9"/>
          <p:cNvSpPr txBox="true"/>
          <p:nvPr/>
        </p:nvSpPr>
        <p:spPr>
          <a:xfrm rot="0">
            <a:off x="6495574" y="6276975"/>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10" id="10"/>
          <p:cNvSpPr txBox="true"/>
          <p:nvPr/>
        </p:nvSpPr>
        <p:spPr>
          <a:xfrm rot="0">
            <a:off x="3868982" y="1362324"/>
            <a:ext cx="5111861" cy="356235"/>
          </a:xfrm>
          <a:prstGeom prst="rect">
            <a:avLst/>
          </a:prstGeom>
        </p:spPr>
        <p:txBody>
          <a:bodyPr anchor="t" rtlCol="false" tIns="0" lIns="0" bIns="0" rIns="0">
            <a:spAutoFit/>
          </a:bodyPr>
          <a:lstStyle/>
          <a:p>
            <a:pPr algn="just">
              <a:lnSpc>
                <a:spcPts val="2940"/>
              </a:lnSpc>
              <a:spcBef>
                <a:spcPct val="0"/>
              </a:spcBef>
            </a:pPr>
            <a:r>
              <a:rPr lang="en-US" sz="2100" spc="-134">
                <a:solidFill>
                  <a:srgbClr val="EDA33A"/>
                </a:solidFill>
                <a:latin typeface="Libre Baskerville Bold"/>
              </a:rPr>
              <a:t>3. Mobilisation et transformation sociale </a:t>
            </a:r>
          </a:p>
        </p:txBody>
      </p:sp>
      <p:sp>
        <p:nvSpPr>
          <p:cNvPr name="TextBox 11" id="11"/>
          <p:cNvSpPr txBox="true"/>
          <p:nvPr/>
        </p:nvSpPr>
        <p:spPr>
          <a:xfrm rot="0">
            <a:off x="3868982" y="1883580"/>
            <a:ext cx="4909164" cy="179451"/>
          </a:xfrm>
          <a:prstGeom prst="rect">
            <a:avLst/>
          </a:prstGeom>
        </p:spPr>
        <p:txBody>
          <a:bodyPr anchor="t" rtlCol="false" tIns="0" lIns="0" bIns="0" rIns="0">
            <a:spAutoFit/>
          </a:bodyPr>
          <a:lstStyle/>
          <a:p>
            <a:pPr marL="259080" indent="-129540" lvl="1">
              <a:lnSpc>
                <a:spcPts val="1452"/>
              </a:lnSpc>
              <a:buFont typeface="Arial"/>
              <a:buChar char="•"/>
            </a:pPr>
            <a:r>
              <a:rPr lang="en-US" sz="1200" spc="-40">
                <a:solidFill>
                  <a:srgbClr val="000000"/>
                </a:solidFill>
                <a:latin typeface="Libre Baskerville"/>
              </a:rPr>
              <a:t> Membre de la table de périnatalité de la Capitale-Nationale </a:t>
            </a:r>
          </a:p>
        </p:txBody>
      </p:sp>
      <p:sp>
        <p:nvSpPr>
          <p:cNvPr name="TextBox 12" id="12"/>
          <p:cNvSpPr txBox="true"/>
          <p:nvPr/>
        </p:nvSpPr>
        <p:spPr>
          <a:xfrm rot="0">
            <a:off x="3868982" y="3278949"/>
            <a:ext cx="4313216" cy="360426"/>
          </a:xfrm>
          <a:prstGeom prst="rect">
            <a:avLst/>
          </a:prstGeom>
        </p:spPr>
        <p:txBody>
          <a:bodyPr anchor="t" rtlCol="false" tIns="0" lIns="0" bIns="0" rIns="0">
            <a:spAutoFit/>
          </a:bodyPr>
          <a:lstStyle/>
          <a:p>
            <a:pPr marL="259080" indent="-129540" lvl="1">
              <a:lnSpc>
                <a:spcPts val="1452"/>
              </a:lnSpc>
              <a:buFont typeface="Arial"/>
              <a:buChar char="•"/>
            </a:pPr>
            <a:r>
              <a:rPr lang="en-US" sz="1200" spc="-40">
                <a:solidFill>
                  <a:srgbClr val="000000"/>
                </a:solidFill>
                <a:latin typeface="Libre Baskerville"/>
              </a:rPr>
              <a:t> Membre du Regroupement Naissances Respectées</a:t>
            </a:r>
          </a:p>
          <a:p>
            <a:pPr>
              <a:lnSpc>
                <a:spcPts val="1452"/>
              </a:lnSpc>
            </a:pPr>
          </a:p>
        </p:txBody>
      </p:sp>
      <p:sp>
        <p:nvSpPr>
          <p:cNvPr name="TextBox 13" id="13"/>
          <p:cNvSpPr txBox="true"/>
          <p:nvPr/>
        </p:nvSpPr>
        <p:spPr>
          <a:xfrm rot="0">
            <a:off x="744902" y="711591"/>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Freeform 14" id="14"/>
          <p:cNvSpPr/>
          <p:nvPr/>
        </p:nvSpPr>
        <p:spPr>
          <a:xfrm flipH="false" flipV="false" rot="0">
            <a:off x="426843" y="4241780"/>
            <a:ext cx="3062797" cy="2362182"/>
          </a:xfrm>
          <a:custGeom>
            <a:avLst/>
            <a:gdLst/>
            <a:ahLst/>
            <a:cxnLst/>
            <a:rect r="r" b="b" t="t" l="l"/>
            <a:pathLst>
              <a:path h="2362182" w="3062797">
                <a:moveTo>
                  <a:pt x="0" y="0"/>
                </a:moveTo>
                <a:lnTo>
                  <a:pt x="3062797" y="0"/>
                </a:lnTo>
                <a:lnTo>
                  <a:pt x="3062797" y="2362182"/>
                </a:lnTo>
                <a:lnTo>
                  <a:pt x="0" y="2362182"/>
                </a:lnTo>
                <a:lnTo>
                  <a:pt x="0" y="0"/>
                </a:lnTo>
                <a:close/>
              </a:path>
            </a:pathLst>
          </a:custGeom>
          <a:blipFill>
            <a:blip r:embed="rId4">
              <a:alphaModFix amt="38000"/>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0">
            <a:off x="516566" y="4144531"/>
            <a:ext cx="1441676" cy="1529629"/>
          </a:xfrm>
          <a:custGeom>
            <a:avLst/>
            <a:gdLst/>
            <a:ahLst/>
            <a:cxnLst/>
            <a:rect r="r" b="b" t="t" l="l"/>
            <a:pathLst>
              <a:path h="1529629" w="1441676">
                <a:moveTo>
                  <a:pt x="0" y="0"/>
                </a:moveTo>
                <a:lnTo>
                  <a:pt x="1441675" y="0"/>
                </a:lnTo>
                <a:lnTo>
                  <a:pt x="1441675" y="1529629"/>
                </a:lnTo>
                <a:lnTo>
                  <a:pt x="0" y="1529629"/>
                </a:lnTo>
                <a:lnTo>
                  <a:pt x="0" y="0"/>
                </a:lnTo>
                <a:close/>
              </a:path>
            </a:pathLst>
          </a:custGeom>
          <a:blipFill>
            <a:blip r:embed="rId6">
              <a:alphaModFix amt="38000"/>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0">
            <a:off x="695530" y="5712374"/>
            <a:ext cx="1429276" cy="1516473"/>
          </a:xfrm>
          <a:custGeom>
            <a:avLst/>
            <a:gdLst/>
            <a:ahLst/>
            <a:cxnLst/>
            <a:rect r="r" b="b" t="t" l="l"/>
            <a:pathLst>
              <a:path h="1516473" w="1429276">
                <a:moveTo>
                  <a:pt x="0" y="0"/>
                </a:moveTo>
                <a:lnTo>
                  <a:pt x="1429276" y="0"/>
                </a:lnTo>
                <a:lnTo>
                  <a:pt x="1429276" y="1516473"/>
                </a:lnTo>
                <a:lnTo>
                  <a:pt x="0" y="1516473"/>
                </a:lnTo>
                <a:lnTo>
                  <a:pt x="0" y="0"/>
                </a:lnTo>
                <a:close/>
              </a:path>
            </a:pathLst>
          </a:custGeom>
          <a:blipFill>
            <a:blip r:embed="rId6">
              <a:alphaModFix amt="38000"/>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false" flipV="false" rot="0">
            <a:off x="1958241" y="4909345"/>
            <a:ext cx="1429276" cy="1516473"/>
          </a:xfrm>
          <a:custGeom>
            <a:avLst/>
            <a:gdLst/>
            <a:ahLst/>
            <a:cxnLst/>
            <a:rect r="r" b="b" t="t" l="l"/>
            <a:pathLst>
              <a:path h="1516473" w="1429276">
                <a:moveTo>
                  <a:pt x="0" y="0"/>
                </a:moveTo>
                <a:lnTo>
                  <a:pt x="1429277" y="0"/>
                </a:lnTo>
                <a:lnTo>
                  <a:pt x="1429277" y="1516474"/>
                </a:lnTo>
                <a:lnTo>
                  <a:pt x="0" y="1516474"/>
                </a:lnTo>
                <a:lnTo>
                  <a:pt x="0" y="0"/>
                </a:lnTo>
                <a:close/>
              </a:path>
            </a:pathLst>
          </a:custGeom>
          <a:blipFill>
            <a:blip r:embed="rId6">
              <a:alphaModFix amt="38000"/>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0">
            <a:off x="1590663" y="3727050"/>
            <a:ext cx="1429276" cy="1516473"/>
          </a:xfrm>
          <a:custGeom>
            <a:avLst/>
            <a:gdLst/>
            <a:ahLst/>
            <a:cxnLst/>
            <a:rect r="r" b="b" t="t" l="l"/>
            <a:pathLst>
              <a:path h="1516473" w="1429276">
                <a:moveTo>
                  <a:pt x="0" y="0"/>
                </a:moveTo>
                <a:lnTo>
                  <a:pt x="1429276" y="0"/>
                </a:lnTo>
                <a:lnTo>
                  <a:pt x="1429276" y="1516473"/>
                </a:lnTo>
                <a:lnTo>
                  <a:pt x="0" y="1516473"/>
                </a:lnTo>
                <a:lnTo>
                  <a:pt x="0" y="0"/>
                </a:lnTo>
                <a:close/>
              </a:path>
            </a:pathLst>
          </a:custGeom>
          <a:blipFill>
            <a:blip r:embed="rId6">
              <a:alphaModFix amt="38000"/>
              <a:extLst>
                <a:ext uri="{96DAC541-7B7A-43D3-8B79-37D633B846F1}">
                  <asvg:svgBlip xmlns:asvg="http://schemas.microsoft.com/office/drawing/2016/SVG/main" r:embed="rId7"/>
                </a:ext>
              </a:extLst>
            </a:blip>
            <a:stretch>
              <a:fillRect l="0" t="0" r="0" b="0"/>
            </a:stretch>
          </a:blipFill>
        </p:spPr>
      </p:sp>
      <p:sp>
        <p:nvSpPr>
          <p:cNvPr name="TextBox 19" id="19"/>
          <p:cNvSpPr txBox="true"/>
          <p:nvPr/>
        </p:nvSpPr>
        <p:spPr>
          <a:xfrm rot="0">
            <a:off x="3868982" y="2228053"/>
            <a:ext cx="5009913" cy="360426"/>
          </a:xfrm>
          <a:prstGeom prst="rect">
            <a:avLst/>
          </a:prstGeom>
        </p:spPr>
        <p:txBody>
          <a:bodyPr anchor="t" rtlCol="false" tIns="0" lIns="0" bIns="0" rIns="0">
            <a:spAutoFit/>
          </a:bodyPr>
          <a:lstStyle/>
          <a:p>
            <a:pPr marL="259080" indent="-129540" lvl="1">
              <a:lnSpc>
                <a:spcPts val="1452"/>
              </a:lnSpc>
              <a:buFont typeface="Arial"/>
              <a:buChar char="•"/>
            </a:pPr>
            <a:r>
              <a:rPr lang="en-US" sz="1200" spc="-40">
                <a:solidFill>
                  <a:srgbClr val="000000"/>
                </a:solidFill>
                <a:latin typeface="Libre Baskerville"/>
              </a:rPr>
              <a:t>IPECN, table immigration et petite enfance, projet concerté du        centre multiethnique de Québec </a:t>
            </a:r>
          </a:p>
        </p:txBody>
      </p:sp>
      <p:sp>
        <p:nvSpPr>
          <p:cNvPr name="TextBox 20" id="20"/>
          <p:cNvSpPr txBox="true"/>
          <p:nvPr/>
        </p:nvSpPr>
        <p:spPr>
          <a:xfrm rot="0">
            <a:off x="3868982" y="2753501"/>
            <a:ext cx="3958946" cy="360426"/>
          </a:xfrm>
          <a:prstGeom prst="rect">
            <a:avLst/>
          </a:prstGeom>
        </p:spPr>
        <p:txBody>
          <a:bodyPr anchor="t" rtlCol="false" tIns="0" lIns="0" bIns="0" rIns="0">
            <a:spAutoFit/>
          </a:bodyPr>
          <a:lstStyle/>
          <a:p>
            <a:pPr marL="259080" indent="-129540" lvl="1">
              <a:lnSpc>
                <a:spcPts val="1452"/>
              </a:lnSpc>
              <a:buFont typeface="Arial"/>
              <a:buChar char="•"/>
            </a:pPr>
            <a:r>
              <a:rPr lang="en-US" sz="1200" spc="-40">
                <a:solidFill>
                  <a:srgbClr val="000000"/>
                </a:solidFill>
                <a:latin typeface="Libre Baskerville"/>
              </a:rPr>
              <a:t>Membre du ROC - Regroupement des organismes communautaires 0-3</a:t>
            </a:r>
          </a:p>
        </p:txBody>
      </p:sp>
      <p:sp>
        <p:nvSpPr>
          <p:cNvPr name="TextBox 21" id="21"/>
          <p:cNvSpPr txBox="true"/>
          <p:nvPr/>
        </p:nvSpPr>
        <p:spPr>
          <a:xfrm rot="0">
            <a:off x="3868982" y="3804397"/>
            <a:ext cx="3005934" cy="360426"/>
          </a:xfrm>
          <a:prstGeom prst="rect">
            <a:avLst/>
          </a:prstGeom>
        </p:spPr>
        <p:txBody>
          <a:bodyPr anchor="t" rtlCol="false" tIns="0" lIns="0" bIns="0" rIns="0">
            <a:spAutoFit/>
          </a:bodyPr>
          <a:lstStyle/>
          <a:p>
            <a:pPr marL="259080" indent="-129540" lvl="1">
              <a:lnSpc>
                <a:spcPts val="1452"/>
              </a:lnSpc>
              <a:buFont typeface="Arial"/>
              <a:buChar char="•"/>
            </a:pPr>
            <a:r>
              <a:rPr lang="en-US" sz="1200" spc="-40">
                <a:solidFill>
                  <a:srgbClr val="000000"/>
                </a:solidFill>
                <a:latin typeface="Libre Baskerville"/>
              </a:rPr>
              <a:t>Membre du groupe MAMAN</a:t>
            </a:r>
          </a:p>
          <a:p>
            <a:pPr>
              <a:lnSpc>
                <a:spcPts val="1452"/>
              </a:lnSpc>
            </a:pPr>
          </a:p>
        </p:txBody>
      </p:sp>
      <p:sp>
        <p:nvSpPr>
          <p:cNvPr name="TextBox 22" id="22"/>
          <p:cNvSpPr txBox="true"/>
          <p:nvPr/>
        </p:nvSpPr>
        <p:spPr>
          <a:xfrm rot="0">
            <a:off x="3868982" y="4329844"/>
            <a:ext cx="4416468" cy="541401"/>
          </a:xfrm>
          <a:prstGeom prst="rect">
            <a:avLst/>
          </a:prstGeom>
        </p:spPr>
        <p:txBody>
          <a:bodyPr anchor="t" rtlCol="false" tIns="0" lIns="0" bIns="0" rIns="0">
            <a:spAutoFit/>
          </a:bodyPr>
          <a:lstStyle/>
          <a:p>
            <a:pPr marL="259080" indent="-129540" lvl="1">
              <a:lnSpc>
                <a:spcPts val="1452"/>
              </a:lnSpc>
              <a:buFont typeface="Arial"/>
              <a:buChar char="•"/>
            </a:pPr>
            <a:r>
              <a:rPr lang="en-US" sz="1200" spc="-40">
                <a:solidFill>
                  <a:srgbClr val="000000"/>
                </a:solidFill>
                <a:latin typeface="Libre Baskerville"/>
              </a:rPr>
              <a:t>Membre du Regroupement des Groupes de Femmes de la Capitale-Nationale </a:t>
            </a:r>
          </a:p>
          <a:p>
            <a:pPr>
              <a:lnSpc>
                <a:spcPts val="1452"/>
              </a:lnSpc>
            </a:pPr>
          </a:p>
        </p:txBody>
      </p:sp>
      <p:sp>
        <p:nvSpPr>
          <p:cNvPr name="TextBox 23" id="23"/>
          <p:cNvSpPr txBox="true"/>
          <p:nvPr/>
        </p:nvSpPr>
        <p:spPr>
          <a:xfrm rot="0">
            <a:off x="779009" y="1544940"/>
            <a:ext cx="2841598" cy="2712720"/>
          </a:xfrm>
          <a:prstGeom prst="rect">
            <a:avLst/>
          </a:prstGeom>
        </p:spPr>
        <p:txBody>
          <a:bodyPr anchor="t" rtlCol="false" tIns="0" lIns="0" bIns="0" rIns="0">
            <a:spAutoFit/>
          </a:bodyPr>
          <a:lstStyle/>
          <a:p>
            <a:pPr algn="ctr">
              <a:lnSpc>
                <a:spcPts val="1679"/>
              </a:lnSpc>
            </a:pPr>
            <a:r>
              <a:rPr lang="en-US" sz="1200">
                <a:solidFill>
                  <a:srgbClr val="000000"/>
                </a:solidFill>
                <a:latin typeface="Libre Baskerville"/>
              </a:rPr>
              <a:t>c) Atelier créatif Forum afro-québécois- Mois de l’histoire des noirs ( Cassandre )</a:t>
            </a:r>
          </a:p>
          <a:p>
            <a:pPr algn="ctr">
              <a:lnSpc>
                <a:spcPts val="1679"/>
              </a:lnSpc>
            </a:pPr>
          </a:p>
          <a:p>
            <a:pPr algn="ctr">
              <a:lnSpc>
                <a:spcPts val="1679"/>
              </a:lnSpc>
            </a:pPr>
            <a:r>
              <a:rPr lang="en-US" sz="1200">
                <a:solidFill>
                  <a:srgbClr val="000000"/>
                </a:solidFill>
                <a:latin typeface="Libre Baskerville"/>
              </a:rPr>
              <a:t>Dans le cadre du Mois de l’histoire des noirs et en collaboration avec le Forum afro-québécois, nous avons accueilli un bel atelier créatif et moment de lecture-animation sur la question du racisme avec l’auteure et intervenante au SRPFIQ Cassandre Étoundi et son livre.</a:t>
            </a:r>
          </a:p>
          <a:p>
            <a:pPr algn="ctr">
              <a:lnSpc>
                <a:spcPts val="1679"/>
              </a:lnSpc>
            </a:pP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838700" y="-238527"/>
            <a:ext cx="4489346" cy="8088940"/>
            <a:chOff x="0" y="0"/>
            <a:chExt cx="1662721" cy="2995904"/>
          </a:xfrm>
        </p:grpSpPr>
        <p:sp>
          <p:nvSpPr>
            <p:cNvPr name="Freeform 3" id="3"/>
            <p:cNvSpPr/>
            <p:nvPr/>
          </p:nvSpPr>
          <p:spPr>
            <a:xfrm flipH="false" flipV="false" rot="0">
              <a:off x="0" y="0"/>
              <a:ext cx="1662721" cy="2995904"/>
            </a:xfrm>
            <a:custGeom>
              <a:avLst/>
              <a:gdLst/>
              <a:ahLst/>
              <a:cxnLst/>
              <a:rect r="r" b="b" t="t" l="l"/>
              <a:pathLst>
                <a:path h="2995904" w="1662721">
                  <a:moveTo>
                    <a:pt x="0" y="0"/>
                  </a:moveTo>
                  <a:lnTo>
                    <a:pt x="1662721" y="0"/>
                  </a:lnTo>
                  <a:lnTo>
                    <a:pt x="1662721" y="2995904"/>
                  </a:lnTo>
                  <a:lnTo>
                    <a:pt x="0" y="2995904"/>
                  </a:lnTo>
                  <a:close/>
                </a:path>
              </a:pathLst>
            </a:custGeom>
            <a:solidFill>
              <a:srgbClr val="FABA9E">
                <a:alpha val="49804"/>
              </a:srgbClr>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just">
                <a:lnSpc>
                  <a:spcPts val="2800"/>
                </a:lnSpc>
              </a:pPr>
            </a:p>
            <a:p>
              <a:pPr algn="just">
                <a:lnSpc>
                  <a:spcPts val="1679"/>
                </a:lnSpc>
              </a:pPr>
            </a:p>
            <a:p>
              <a:pPr algn="just">
                <a:lnSpc>
                  <a:spcPts val="1960"/>
                </a:lnSpc>
              </a:pPr>
            </a:p>
            <a:p>
              <a:pPr algn="just">
                <a:lnSpc>
                  <a:spcPts val="1960"/>
                </a:lnSpc>
              </a:pPr>
            </a:p>
          </p:txBody>
        </p:sp>
      </p:grpSp>
      <p:sp>
        <p:nvSpPr>
          <p:cNvPr name="AutoShape 5" id="5"/>
          <p:cNvSpPr/>
          <p:nvPr/>
        </p:nvSpPr>
        <p:spPr>
          <a:xfrm flipV="true">
            <a:off x="731520" y="1176094"/>
            <a:ext cx="8290560" cy="19050"/>
          </a:xfrm>
          <a:prstGeom prst="line">
            <a:avLst/>
          </a:prstGeom>
          <a:ln cap="flat" w="38100">
            <a:solidFill>
              <a:srgbClr val="000000"/>
            </a:solidFill>
            <a:prstDash val="solid"/>
            <a:headEnd type="none" len="sm" w="sm"/>
            <a:tailEnd type="none" len="sm" w="sm"/>
          </a:ln>
        </p:spPr>
      </p:sp>
      <p:sp>
        <p:nvSpPr>
          <p:cNvPr name="AutoShape 6" id="6"/>
          <p:cNvSpPr/>
          <p:nvPr/>
        </p:nvSpPr>
        <p:spPr>
          <a:xfrm>
            <a:off x="6437376" y="6267450"/>
            <a:ext cx="3316224" cy="0"/>
          </a:xfrm>
          <a:prstGeom prst="line">
            <a:avLst/>
          </a:prstGeom>
          <a:ln cap="flat" w="38100">
            <a:solidFill>
              <a:srgbClr val="000000"/>
            </a:solidFill>
            <a:prstDash val="solid"/>
            <a:headEnd type="none" len="sm" w="sm"/>
            <a:tailEnd type="none" len="sm" w="sm"/>
          </a:ln>
        </p:spPr>
      </p:sp>
      <p:grpSp>
        <p:nvGrpSpPr>
          <p:cNvPr name="Group 7" id="7"/>
          <p:cNvGrpSpPr>
            <a:grpSpLocks noChangeAspect="true"/>
          </p:cNvGrpSpPr>
          <p:nvPr/>
        </p:nvGrpSpPr>
        <p:grpSpPr>
          <a:xfrm rot="0">
            <a:off x="913677" y="2365288"/>
            <a:ext cx="3879612" cy="1551845"/>
            <a:chOff x="0" y="0"/>
            <a:chExt cx="6350000" cy="2540000"/>
          </a:xfrm>
        </p:grpSpPr>
        <p:sp>
          <p:nvSpPr>
            <p:cNvPr name="Freeform 8" id="8"/>
            <p:cNvSpPr/>
            <p:nvPr/>
          </p:nvSpPr>
          <p:spPr>
            <a:xfrm flipH="false" flipV="false" rot="0">
              <a:off x="0" y="0"/>
              <a:ext cx="6350000" cy="2540000"/>
            </a:xfrm>
            <a:custGeom>
              <a:avLst/>
              <a:gdLst/>
              <a:ahLst/>
              <a:cxnLst/>
              <a:rect r="r" b="b" t="t" l="l"/>
              <a:pathLst>
                <a:path h="2540000" w="635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blipFill>
              <a:blip r:embed="rId2"/>
              <a:stretch>
                <a:fillRect l="0" t="-4636" r="0" b="-83100"/>
              </a:stretch>
            </a:blipFill>
          </p:spPr>
        </p:sp>
      </p:grpSp>
      <p:sp>
        <p:nvSpPr>
          <p:cNvPr name="TextBox 9" id="9"/>
          <p:cNvSpPr txBox="true"/>
          <p:nvPr/>
        </p:nvSpPr>
        <p:spPr>
          <a:xfrm rot="0">
            <a:off x="8459767" y="896620"/>
            <a:ext cx="615992"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26/46</a:t>
            </a:r>
          </a:p>
        </p:txBody>
      </p:sp>
      <p:sp>
        <p:nvSpPr>
          <p:cNvPr name="TextBox 10" id="10"/>
          <p:cNvSpPr txBox="true"/>
          <p:nvPr/>
        </p:nvSpPr>
        <p:spPr>
          <a:xfrm rot="0">
            <a:off x="6437376" y="6248400"/>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11" id="11"/>
          <p:cNvSpPr txBox="true"/>
          <p:nvPr/>
        </p:nvSpPr>
        <p:spPr>
          <a:xfrm rot="0">
            <a:off x="5056818" y="1840591"/>
            <a:ext cx="3965306" cy="826770"/>
          </a:xfrm>
          <a:prstGeom prst="rect">
            <a:avLst/>
          </a:prstGeom>
        </p:spPr>
        <p:txBody>
          <a:bodyPr anchor="t" rtlCol="false" tIns="0" lIns="0" bIns="0" rIns="0">
            <a:spAutoFit/>
          </a:bodyPr>
          <a:lstStyle/>
          <a:p>
            <a:pPr>
              <a:lnSpc>
                <a:spcPts val="1679"/>
              </a:lnSpc>
              <a:spcBef>
                <a:spcPct val="0"/>
              </a:spcBef>
            </a:pPr>
            <a:r>
              <a:rPr lang="en-US" sz="1200">
                <a:solidFill>
                  <a:srgbClr val="37363B"/>
                </a:solidFill>
                <a:latin typeface="Libre Baskerville Bold"/>
              </a:rPr>
              <a:t>d) Atelier Le racisme et le milieu communautaire: vos organisations sont-elles inclusives ?</a:t>
            </a:r>
          </a:p>
          <a:p>
            <a:pPr algn="just">
              <a:lnSpc>
                <a:spcPts val="1679"/>
              </a:lnSpc>
              <a:spcBef>
                <a:spcPct val="0"/>
              </a:spcBef>
            </a:pPr>
            <a:r>
              <a:rPr lang="en-US" sz="1200">
                <a:solidFill>
                  <a:srgbClr val="37363B"/>
                </a:solidFill>
                <a:latin typeface="Libre Baskerville Bold"/>
              </a:rPr>
              <a:t>– Table l’Engrenage </a:t>
            </a:r>
          </a:p>
        </p:txBody>
      </p:sp>
      <p:sp>
        <p:nvSpPr>
          <p:cNvPr name="TextBox 12" id="12"/>
          <p:cNvSpPr txBox="true"/>
          <p:nvPr/>
        </p:nvSpPr>
        <p:spPr>
          <a:xfrm rot="0">
            <a:off x="1173408" y="1428536"/>
            <a:ext cx="3360150" cy="727710"/>
          </a:xfrm>
          <a:prstGeom prst="rect">
            <a:avLst/>
          </a:prstGeom>
        </p:spPr>
        <p:txBody>
          <a:bodyPr anchor="t" rtlCol="false" tIns="0" lIns="0" bIns="0" rIns="0">
            <a:spAutoFit/>
          </a:bodyPr>
          <a:lstStyle/>
          <a:p>
            <a:pPr algn="ctr">
              <a:lnSpc>
                <a:spcPts val="2940"/>
              </a:lnSpc>
            </a:pPr>
            <a:r>
              <a:rPr lang="en-US" sz="2100">
                <a:solidFill>
                  <a:srgbClr val="EDA33A"/>
                </a:solidFill>
                <a:latin typeface="Libre Baskerville Bold"/>
              </a:rPr>
              <a:t>3. Mobilisation et</a:t>
            </a:r>
          </a:p>
          <a:p>
            <a:pPr algn="ctr">
              <a:lnSpc>
                <a:spcPts val="2940"/>
              </a:lnSpc>
              <a:spcBef>
                <a:spcPct val="0"/>
              </a:spcBef>
            </a:pPr>
            <a:r>
              <a:rPr lang="en-US" sz="2100">
                <a:solidFill>
                  <a:srgbClr val="EDA33A"/>
                </a:solidFill>
                <a:latin typeface="Libre Baskerville Bold"/>
              </a:rPr>
              <a:t>transformation sociale</a:t>
            </a:r>
          </a:p>
        </p:txBody>
      </p:sp>
      <p:sp>
        <p:nvSpPr>
          <p:cNvPr name="TextBox 13" id="13"/>
          <p:cNvSpPr txBox="true"/>
          <p:nvPr/>
        </p:nvSpPr>
        <p:spPr>
          <a:xfrm rot="0">
            <a:off x="744902" y="741045"/>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TextBox 14" id="14"/>
          <p:cNvSpPr txBox="true"/>
          <p:nvPr/>
        </p:nvSpPr>
        <p:spPr>
          <a:xfrm rot="0">
            <a:off x="5056818" y="2950791"/>
            <a:ext cx="3965306" cy="29413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Arimo"/>
              </a:rPr>
              <a:t>Dans le cadre du Mois de l’Histoire des Noir.es,  la Table de quartier Engrenage Saint-Roch proposait  un atelier portant sur la question des manifestations du racisme dans le milieu communautaire. Celui-ci vise l’éveil d’une vigilance collective face aux manifestations du racisme ainsi que l’identification de stratégies d’inclusion adaptées, accessibles et réalistes pour y pallier. Pour cela, notre coordonnatrice et M. Maxim Fortin de la Ligue des droits et libertés </a:t>
            </a:r>
          </a:p>
          <a:p>
            <a:pPr>
              <a:lnSpc>
                <a:spcPts val="1679"/>
              </a:lnSpc>
              <a:spcBef>
                <a:spcPct val="0"/>
              </a:spcBef>
            </a:pPr>
            <a:r>
              <a:rPr lang="en-US" sz="1200">
                <a:solidFill>
                  <a:srgbClr val="000000"/>
                </a:solidFill>
                <a:latin typeface="Arimo"/>
              </a:rPr>
              <a:t>– Section Québec étaient les panélistes.</a:t>
            </a:r>
          </a:p>
          <a:p>
            <a:pPr>
              <a:lnSpc>
                <a:spcPts val="1679"/>
              </a:lnSpc>
              <a:spcBef>
                <a:spcPct val="0"/>
              </a:spcBef>
            </a:pPr>
          </a:p>
          <a:p>
            <a:pPr>
              <a:lnSpc>
                <a:spcPts val="1679"/>
              </a:lnSpc>
              <a:spcBef>
                <a:spcPct val="0"/>
              </a:spcBef>
            </a:pPr>
            <a:r>
              <a:rPr lang="en-US" sz="1200">
                <a:solidFill>
                  <a:srgbClr val="000000"/>
                </a:solidFill>
                <a:latin typeface="Arimo Bold"/>
              </a:rPr>
              <a:t>C'est 60 intervenants  du réseau communautaire qui ont participé à cette rencontre. </a:t>
            </a:r>
          </a:p>
          <a:p>
            <a:pPr>
              <a:lnSpc>
                <a:spcPts val="1679"/>
              </a:lnSpc>
              <a:spcBef>
                <a:spcPct val="0"/>
              </a:spcBef>
            </a:pPr>
          </a:p>
        </p:txBody>
      </p:sp>
      <p:sp>
        <p:nvSpPr>
          <p:cNvPr name="Freeform 15" id="15"/>
          <p:cNvSpPr/>
          <p:nvPr/>
        </p:nvSpPr>
        <p:spPr>
          <a:xfrm flipH="false" flipV="false" rot="0">
            <a:off x="650149" y="4126176"/>
            <a:ext cx="4406669" cy="2367183"/>
          </a:xfrm>
          <a:custGeom>
            <a:avLst/>
            <a:gdLst/>
            <a:ahLst/>
            <a:cxnLst/>
            <a:rect r="r" b="b" t="t" l="l"/>
            <a:pathLst>
              <a:path h="2367183" w="4406669">
                <a:moveTo>
                  <a:pt x="0" y="0"/>
                </a:moveTo>
                <a:lnTo>
                  <a:pt x="4406669" y="0"/>
                </a:lnTo>
                <a:lnTo>
                  <a:pt x="4406669" y="2367183"/>
                </a:lnTo>
                <a:lnTo>
                  <a:pt x="0" y="2367183"/>
                </a:lnTo>
                <a:lnTo>
                  <a:pt x="0" y="0"/>
                </a:lnTo>
                <a:close/>
              </a:path>
            </a:pathLst>
          </a:custGeom>
          <a:blipFill>
            <a:blip r:embed="rId3">
              <a:alphaModFix amt="17000"/>
              <a:extLst>
                <a:ext uri="{96DAC541-7B7A-43D3-8B79-37D633B846F1}">
                  <asvg:svgBlip xmlns:asvg="http://schemas.microsoft.com/office/drawing/2016/SVG/main" r:embed="rId4"/>
                </a:ext>
              </a:extLst>
            </a:blip>
            <a:stretch>
              <a:fillRect l="0" t="0" r="0" b="0"/>
            </a:stretch>
          </a:blipFill>
        </p:spPr>
      </p:sp>
      <p:sp>
        <p:nvSpPr>
          <p:cNvPr name="TextBox 16" id="16"/>
          <p:cNvSpPr txBox="true"/>
          <p:nvPr/>
        </p:nvSpPr>
        <p:spPr>
          <a:xfrm rot="0">
            <a:off x="913677" y="4107633"/>
            <a:ext cx="3887850" cy="826769"/>
          </a:xfrm>
          <a:prstGeom prst="rect">
            <a:avLst/>
          </a:prstGeom>
        </p:spPr>
        <p:txBody>
          <a:bodyPr anchor="t" rtlCol="false" tIns="0" lIns="0" bIns="0" rIns="0">
            <a:spAutoFit/>
          </a:bodyPr>
          <a:lstStyle/>
          <a:p>
            <a:pPr algn="ctr">
              <a:lnSpc>
                <a:spcPts val="1680"/>
              </a:lnSpc>
            </a:pPr>
            <a:r>
              <a:rPr lang="en-US" sz="1200">
                <a:solidFill>
                  <a:srgbClr val="000000"/>
                </a:solidFill>
                <a:latin typeface="Libre Baskerville"/>
              </a:rPr>
              <a:t>De gauche à droit, Carole Babet ( Table l'Engrenage), notre coordonnatrice, Maxim Fortin ( Ligue des droits et libertés ( section de Québec ) et la Table l'Engrenage) </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3894311">
            <a:off x="-3216647" y="3190973"/>
            <a:ext cx="9864627" cy="7828121"/>
            <a:chOff x="0" y="0"/>
            <a:chExt cx="13152835" cy="10437495"/>
          </a:xfrm>
        </p:grpSpPr>
        <p:sp>
          <p:nvSpPr>
            <p:cNvPr name="Freeform 3" id="3"/>
            <p:cNvSpPr/>
            <p:nvPr/>
          </p:nvSpPr>
          <p:spPr>
            <a:xfrm flipH="true" flipV="false" rot="-5597661">
              <a:off x="6948443" y="4147450"/>
              <a:ext cx="4628771" cy="7526457"/>
            </a:xfrm>
            <a:custGeom>
              <a:avLst/>
              <a:gdLst/>
              <a:ahLst/>
              <a:cxnLst/>
              <a:rect r="r" b="b" t="t" l="l"/>
              <a:pathLst>
                <a:path h="7526457" w="4628771">
                  <a:moveTo>
                    <a:pt x="4628771" y="0"/>
                  </a:moveTo>
                  <a:lnTo>
                    <a:pt x="0" y="0"/>
                  </a:lnTo>
                  <a:lnTo>
                    <a:pt x="0" y="7526456"/>
                  </a:lnTo>
                  <a:lnTo>
                    <a:pt x="4628771" y="7526456"/>
                  </a:lnTo>
                  <a:lnTo>
                    <a:pt x="4628771" y="0"/>
                  </a:lnTo>
                  <a:close/>
                </a:path>
              </a:pathLst>
            </a:custGeom>
            <a:blipFill>
              <a:blip r:embed="rId2">
                <a:alphaModFix amt="17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6652476">
              <a:off x="1029444" y="1103604"/>
              <a:ext cx="7384965" cy="7290974"/>
            </a:xfrm>
            <a:custGeom>
              <a:avLst/>
              <a:gdLst/>
              <a:ahLst/>
              <a:cxnLst/>
              <a:rect r="r" b="b" t="t" l="l"/>
              <a:pathLst>
                <a:path h="7290974" w="7384965">
                  <a:moveTo>
                    <a:pt x="0" y="0"/>
                  </a:moveTo>
                  <a:lnTo>
                    <a:pt x="7384965" y="0"/>
                  </a:lnTo>
                  <a:lnTo>
                    <a:pt x="7384965" y="7290974"/>
                  </a:lnTo>
                  <a:lnTo>
                    <a:pt x="0" y="7290974"/>
                  </a:lnTo>
                  <a:lnTo>
                    <a:pt x="0" y="0"/>
                  </a:lnTo>
                  <a:close/>
                </a:path>
              </a:pathLst>
            </a:custGeom>
            <a:blipFill>
              <a:blip r:embed="rId4">
                <a:alphaModFix amt="17000"/>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1663402">
              <a:off x="1310312" y="1761637"/>
              <a:ext cx="7087830" cy="5466489"/>
            </a:xfrm>
            <a:custGeom>
              <a:avLst/>
              <a:gdLst/>
              <a:ahLst/>
              <a:cxnLst/>
              <a:rect r="r" b="b" t="t" l="l"/>
              <a:pathLst>
                <a:path h="5466489" w="7087830">
                  <a:moveTo>
                    <a:pt x="0" y="0"/>
                  </a:moveTo>
                  <a:lnTo>
                    <a:pt x="7087830" y="0"/>
                  </a:lnTo>
                  <a:lnTo>
                    <a:pt x="7087830" y="5466489"/>
                  </a:lnTo>
                  <a:lnTo>
                    <a:pt x="0" y="5466489"/>
                  </a:lnTo>
                  <a:lnTo>
                    <a:pt x="0" y="0"/>
                  </a:lnTo>
                  <a:close/>
                </a:path>
              </a:pathLst>
            </a:custGeom>
            <a:blipFill>
              <a:blip r:embed="rId6">
                <a:alphaModFix amt="17000"/>
                <a:extLst>
                  <a:ext uri="{96DAC541-7B7A-43D3-8B79-37D633B846F1}">
                    <asvg:svgBlip xmlns:asvg="http://schemas.microsoft.com/office/drawing/2016/SVG/main" r:embed="rId7"/>
                  </a:ext>
                </a:extLst>
              </a:blip>
              <a:stretch>
                <a:fillRect l="0" t="0" r="0" b="0"/>
              </a:stretch>
            </a:blipFill>
          </p:spPr>
        </p:sp>
      </p:grpSp>
      <p:grpSp>
        <p:nvGrpSpPr>
          <p:cNvPr name="Group 6" id="6"/>
          <p:cNvGrpSpPr/>
          <p:nvPr/>
        </p:nvGrpSpPr>
        <p:grpSpPr>
          <a:xfrm rot="0">
            <a:off x="4882682" y="-466392"/>
            <a:ext cx="4534082" cy="8316805"/>
            <a:chOff x="0" y="0"/>
            <a:chExt cx="1679290" cy="3080298"/>
          </a:xfrm>
        </p:grpSpPr>
        <p:sp>
          <p:nvSpPr>
            <p:cNvPr name="Freeform 7" id="7"/>
            <p:cNvSpPr/>
            <p:nvPr/>
          </p:nvSpPr>
          <p:spPr>
            <a:xfrm flipH="false" flipV="false" rot="0">
              <a:off x="0" y="0"/>
              <a:ext cx="1679290" cy="3080298"/>
            </a:xfrm>
            <a:custGeom>
              <a:avLst/>
              <a:gdLst/>
              <a:ahLst/>
              <a:cxnLst/>
              <a:rect r="r" b="b" t="t" l="l"/>
              <a:pathLst>
                <a:path h="3080298" w="1679290">
                  <a:moveTo>
                    <a:pt x="0" y="0"/>
                  </a:moveTo>
                  <a:lnTo>
                    <a:pt x="1679290" y="0"/>
                  </a:lnTo>
                  <a:lnTo>
                    <a:pt x="1679290" y="3080298"/>
                  </a:lnTo>
                  <a:lnTo>
                    <a:pt x="0" y="3080298"/>
                  </a:lnTo>
                  <a:close/>
                </a:path>
              </a:pathLst>
            </a:custGeom>
            <a:solidFill>
              <a:srgbClr val="FABA9E">
                <a:alpha val="49804"/>
              </a:srgbClr>
            </a:solidFill>
          </p:spPr>
        </p:sp>
        <p:sp>
          <p:nvSpPr>
            <p:cNvPr name="TextBox 8" id="8"/>
            <p:cNvSpPr txBox="true"/>
            <p:nvPr/>
          </p:nvSpPr>
          <p:spPr>
            <a:xfrm>
              <a:off x="0" y="-47625"/>
              <a:ext cx="812800" cy="860425"/>
            </a:xfrm>
            <a:prstGeom prst="rect">
              <a:avLst/>
            </a:prstGeom>
          </p:spPr>
          <p:txBody>
            <a:bodyPr anchor="ctr" rtlCol="false" tIns="50800" lIns="50800" bIns="50800" rIns="50800"/>
            <a:lstStyle/>
            <a:p>
              <a:pPr algn="just">
                <a:lnSpc>
                  <a:spcPts val="2800"/>
                </a:lnSpc>
              </a:pPr>
            </a:p>
            <a:p>
              <a:pPr algn="just">
                <a:lnSpc>
                  <a:spcPts val="1679"/>
                </a:lnSpc>
              </a:pPr>
            </a:p>
            <a:p>
              <a:pPr algn="just">
                <a:lnSpc>
                  <a:spcPts val="1960"/>
                </a:lnSpc>
              </a:pPr>
            </a:p>
            <a:p>
              <a:pPr algn="just">
                <a:lnSpc>
                  <a:spcPts val="1960"/>
                </a:lnSpc>
              </a:pPr>
            </a:p>
          </p:txBody>
        </p:sp>
      </p:grpSp>
      <p:sp>
        <p:nvSpPr>
          <p:cNvPr name="AutoShape 9" id="9"/>
          <p:cNvSpPr/>
          <p:nvPr/>
        </p:nvSpPr>
        <p:spPr>
          <a:xfrm flipV="true">
            <a:off x="731520" y="1176094"/>
            <a:ext cx="8290560" cy="19050"/>
          </a:xfrm>
          <a:prstGeom prst="line">
            <a:avLst/>
          </a:prstGeom>
          <a:ln cap="flat" w="38100">
            <a:solidFill>
              <a:srgbClr val="000000"/>
            </a:solidFill>
            <a:prstDash val="solid"/>
            <a:headEnd type="none" len="sm" w="sm"/>
            <a:tailEnd type="none" len="sm" w="sm"/>
          </a:ln>
        </p:spPr>
      </p:sp>
      <p:sp>
        <p:nvSpPr>
          <p:cNvPr name="AutoShape 10" id="10"/>
          <p:cNvSpPr/>
          <p:nvPr/>
        </p:nvSpPr>
        <p:spPr>
          <a:xfrm>
            <a:off x="6437376" y="6267450"/>
            <a:ext cx="3316224" cy="0"/>
          </a:xfrm>
          <a:prstGeom prst="line">
            <a:avLst/>
          </a:prstGeom>
          <a:ln cap="flat" w="38100">
            <a:solidFill>
              <a:srgbClr val="000000"/>
            </a:solidFill>
            <a:prstDash val="solid"/>
            <a:headEnd type="none" len="sm" w="sm"/>
            <a:tailEnd type="none" len="sm" w="sm"/>
          </a:ln>
        </p:spPr>
      </p:sp>
      <p:sp>
        <p:nvSpPr>
          <p:cNvPr name="Freeform 11" id="11"/>
          <p:cNvSpPr/>
          <p:nvPr/>
        </p:nvSpPr>
        <p:spPr>
          <a:xfrm flipH="false" flipV="false" rot="0">
            <a:off x="2798524" y="2248261"/>
            <a:ext cx="1941283" cy="1956074"/>
          </a:xfrm>
          <a:custGeom>
            <a:avLst/>
            <a:gdLst/>
            <a:ahLst/>
            <a:cxnLst/>
            <a:rect r="r" b="b" t="t" l="l"/>
            <a:pathLst>
              <a:path h="1956074" w="1941283">
                <a:moveTo>
                  <a:pt x="0" y="0"/>
                </a:moveTo>
                <a:lnTo>
                  <a:pt x="1941283" y="0"/>
                </a:lnTo>
                <a:lnTo>
                  <a:pt x="1941283" y="1956074"/>
                </a:lnTo>
                <a:lnTo>
                  <a:pt x="0" y="1956074"/>
                </a:lnTo>
                <a:lnTo>
                  <a:pt x="0" y="0"/>
                </a:lnTo>
                <a:close/>
              </a:path>
            </a:pathLst>
          </a:custGeom>
          <a:blipFill>
            <a:blip r:embed="rId8"/>
            <a:stretch>
              <a:fillRect l="0" t="0" r="0" b="0"/>
            </a:stretch>
          </a:blipFill>
        </p:spPr>
      </p:sp>
      <p:sp>
        <p:nvSpPr>
          <p:cNvPr name="Freeform 12" id="12"/>
          <p:cNvSpPr/>
          <p:nvPr/>
        </p:nvSpPr>
        <p:spPr>
          <a:xfrm flipH="false" flipV="false" rot="0">
            <a:off x="744902" y="2248261"/>
            <a:ext cx="1941528" cy="1627579"/>
          </a:xfrm>
          <a:custGeom>
            <a:avLst/>
            <a:gdLst/>
            <a:ahLst/>
            <a:cxnLst/>
            <a:rect r="r" b="b" t="t" l="l"/>
            <a:pathLst>
              <a:path h="1627579" w="1941528">
                <a:moveTo>
                  <a:pt x="0" y="0"/>
                </a:moveTo>
                <a:lnTo>
                  <a:pt x="1941528" y="0"/>
                </a:lnTo>
                <a:lnTo>
                  <a:pt x="1941528" y="1627579"/>
                </a:lnTo>
                <a:lnTo>
                  <a:pt x="0" y="1627579"/>
                </a:lnTo>
                <a:lnTo>
                  <a:pt x="0" y="0"/>
                </a:lnTo>
                <a:close/>
              </a:path>
            </a:pathLst>
          </a:custGeom>
          <a:blipFill>
            <a:blip r:embed="rId9"/>
            <a:stretch>
              <a:fillRect l="0" t="0" r="0" b="0"/>
            </a:stretch>
          </a:blipFill>
        </p:spPr>
      </p:sp>
      <p:sp>
        <p:nvSpPr>
          <p:cNvPr name="TextBox 13" id="13"/>
          <p:cNvSpPr txBox="true"/>
          <p:nvPr/>
        </p:nvSpPr>
        <p:spPr>
          <a:xfrm rot="0">
            <a:off x="8459767" y="896620"/>
            <a:ext cx="641610"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27/46</a:t>
            </a:r>
          </a:p>
        </p:txBody>
      </p:sp>
      <p:sp>
        <p:nvSpPr>
          <p:cNvPr name="TextBox 14" id="14"/>
          <p:cNvSpPr txBox="true"/>
          <p:nvPr/>
        </p:nvSpPr>
        <p:spPr>
          <a:xfrm rot="0">
            <a:off x="6437376" y="6248400"/>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15" id="15"/>
          <p:cNvSpPr txBox="true"/>
          <p:nvPr/>
        </p:nvSpPr>
        <p:spPr>
          <a:xfrm rot="0">
            <a:off x="5056818" y="1840591"/>
            <a:ext cx="3965306" cy="407670"/>
          </a:xfrm>
          <a:prstGeom prst="rect">
            <a:avLst/>
          </a:prstGeom>
        </p:spPr>
        <p:txBody>
          <a:bodyPr anchor="t" rtlCol="false" tIns="0" lIns="0" bIns="0" rIns="0">
            <a:spAutoFit/>
          </a:bodyPr>
          <a:lstStyle/>
          <a:p>
            <a:pPr algn="l">
              <a:lnSpc>
                <a:spcPts val="1679"/>
              </a:lnSpc>
              <a:spcBef>
                <a:spcPct val="0"/>
              </a:spcBef>
            </a:pPr>
            <a:r>
              <a:rPr lang="en-US" sz="1200">
                <a:solidFill>
                  <a:srgbClr val="37363B"/>
                </a:solidFill>
                <a:latin typeface="Libre Baskerville Bold"/>
              </a:rPr>
              <a:t>d) Atelier Créatif en collaboration avec le </a:t>
            </a:r>
            <a:r>
              <a:rPr lang="en-US" sz="1200">
                <a:solidFill>
                  <a:srgbClr val="37363B"/>
                </a:solidFill>
                <a:latin typeface="Libre Baskerville Bold"/>
              </a:rPr>
              <a:t>Forum afro- Québécois</a:t>
            </a:r>
          </a:p>
        </p:txBody>
      </p:sp>
      <p:sp>
        <p:nvSpPr>
          <p:cNvPr name="TextBox 16" id="16"/>
          <p:cNvSpPr txBox="true"/>
          <p:nvPr/>
        </p:nvSpPr>
        <p:spPr>
          <a:xfrm rot="0">
            <a:off x="1173408" y="1428536"/>
            <a:ext cx="3360150" cy="727710"/>
          </a:xfrm>
          <a:prstGeom prst="rect">
            <a:avLst/>
          </a:prstGeom>
        </p:spPr>
        <p:txBody>
          <a:bodyPr anchor="t" rtlCol="false" tIns="0" lIns="0" bIns="0" rIns="0">
            <a:spAutoFit/>
          </a:bodyPr>
          <a:lstStyle/>
          <a:p>
            <a:pPr algn="ctr">
              <a:lnSpc>
                <a:spcPts val="2940"/>
              </a:lnSpc>
            </a:pPr>
            <a:r>
              <a:rPr lang="en-US" sz="2100">
                <a:solidFill>
                  <a:srgbClr val="EDA33A"/>
                </a:solidFill>
                <a:latin typeface="Libre Baskerville Bold"/>
              </a:rPr>
              <a:t>3. Mobilisation et</a:t>
            </a:r>
          </a:p>
          <a:p>
            <a:pPr algn="ctr">
              <a:lnSpc>
                <a:spcPts val="2940"/>
              </a:lnSpc>
              <a:spcBef>
                <a:spcPct val="0"/>
              </a:spcBef>
            </a:pPr>
            <a:r>
              <a:rPr lang="en-US" sz="2100">
                <a:solidFill>
                  <a:srgbClr val="EDA33A"/>
                </a:solidFill>
                <a:latin typeface="Libre Baskerville Bold"/>
              </a:rPr>
              <a:t>transformation sociale</a:t>
            </a:r>
          </a:p>
        </p:txBody>
      </p:sp>
      <p:sp>
        <p:nvSpPr>
          <p:cNvPr name="TextBox 17" id="17"/>
          <p:cNvSpPr txBox="true"/>
          <p:nvPr/>
        </p:nvSpPr>
        <p:spPr>
          <a:xfrm rot="0">
            <a:off x="744902" y="741045"/>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TextBox 18" id="18"/>
          <p:cNvSpPr txBox="true"/>
          <p:nvPr/>
        </p:nvSpPr>
        <p:spPr>
          <a:xfrm rot="0">
            <a:off x="5056818" y="2539365"/>
            <a:ext cx="3965306" cy="166497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a:rPr>
              <a:t>Dans le cadre du Mois de l’Histoire des Noir.es,  nous avons collaboré avec le Forum afro québécois afin d'offrir une atelier créatif et  de lecture animé par notre intervenante et auteure Cassandre Viens.</a:t>
            </a:r>
          </a:p>
          <a:p>
            <a:pPr>
              <a:lnSpc>
                <a:spcPts val="1679"/>
              </a:lnSpc>
              <a:spcBef>
                <a:spcPct val="0"/>
              </a:spcBef>
            </a:pPr>
          </a:p>
          <a:p>
            <a:pPr>
              <a:lnSpc>
                <a:spcPts val="1679"/>
              </a:lnSpc>
              <a:spcBef>
                <a:spcPct val="0"/>
              </a:spcBef>
            </a:pPr>
            <a:r>
              <a:rPr lang="en-US" sz="1200">
                <a:solidFill>
                  <a:srgbClr val="000000"/>
                </a:solidFill>
                <a:latin typeface="Libre Baskerville Bold"/>
              </a:rPr>
              <a:t>C'est une dizaine de familles qui y ont participé. </a:t>
            </a:r>
          </a:p>
          <a:p>
            <a:pPr>
              <a:lnSpc>
                <a:spcPts val="1679"/>
              </a:lnSpc>
              <a:spcBef>
                <a:spcPct val="0"/>
              </a:spcBef>
            </a:pPr>
          </a:p>
        </p:txBody>
      </p:sp>
      <p:sp>
        <p:nvSpPr>
          <p:cNvPr name="TextBox 19" id="19"/>
          <p:cNvSpPr txBox="true"/>
          <p:nvPr/>
        </p:nvSpPr>
        <p:spPr>
          <a:xfrm rot="0">
            <a:off x="906242" y="5018718"/>
            <a:ext cx="3784563" cy="826770"/>
          </a:xfrm>
          <a:prstGeom prst="rect">
            <a:avLst/>
          </a:prstGeom>
        </p:spPr>
        <p:txBody>
          <a:bodyPr anchor="t" rtlCol="false" tIns="0" lIns="0" bIns="0" rIns="0">
            <a:spAutoFit/>
          </a:bodyPr>
          <a:lstStyle/>
          <a:p>
            <a:pPr algn="ctr">
              <a:lnSpc>
                <a:spcPts val="1679"/>
              </a:lnSpc>
            </a:pPr>
            <a:r>
              <a:rPr lang="en-US" sz="1200">
                <a:solidFill>
                  <a:srgbClr val="000000"/>
                </a:solidFill>
                <a:latin typeface="Libre Baskerville Bold"/>
              </a:rPr>
              <a:t>Cassandre Vines intervenante T.É.S pour le projet Lotus  au SRPFIQ a animé un atelier de lecture sur son ouvrage  Deux mondes qui s'entremêlent.</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7316" y="1321764"/>
            <a:ext cx="6262316" cy="4829811"/>
          </a:xfrm>
          <a:custGeom>
            <a:avLst/>
            <a:gdLst/>
            <a:ahLst/>
            <a:cxnLst/>
            <a:rect r="r" b="b" t="t" l="l"/>
            <a:pathLst>
              <a:path h="4829811" w="6262316">
                <a:moveTo>
                  <a:pt x="0" y="0"/>
                </a:moveTo>
                <a:lnTo>
                  <a:pt x="6262316" y="0"/>
                </a:lnTo>
                <a:lnTo>
                  <a:pt x="6262316" y="4829811"/>
                </a:lnTo>
                <a:lnTo>
                  <a:pt x="0" y="4829811"/>
                </a:lnTo>
                <a:lnTo>
                  <a:pt x="0" y="0"/>
                </a:lnTo>
                <a:close/>
              </a:path>
            </a:pathLst>
          </a:custGeom>
          <a:blipFill>
            <a:blip r:embed="rId2">
              <a:alphaModFix amt="5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79828" y="3780453"/>
            <a:ext cx="2642041" cy="2803227"/>
          </a:xfrm>
          <a:custGeom>
            <a:avLst/>
            <a:gdLst/>
            <a:ahLst/>
            <a:cxnLst/>
            <a:rect r="r" b="b" t="t" l="l"/>
            <a:pathLst>
              <a:path h="2803227" w="2642041">
                <a:moveTo>
                  <a:pt x="0" y="0"/>
                </a:moveTo>
                <a:lnTo>
                  <a:pt x="2642041" y="0"/>
                </a:lnTo>
                <a:lnTo>
                  <a:pt x="2642041" y="2803227"/>
                </a:lnTo>
                <a:lnTo>
                  <a:pt x="0" y="2803227"/>
                </a:lnTo>
                <a:lnTo>
                  <a:pt x="0" y="0"/>
                </a:lnTo>
                <a:close/>
              </a:path>
            </a:pathLst>
          </a:custGeom>
          <a:blipFill>
            <a:blip r:embed="rId4">
              <a:alphaModFix amt="10999"/>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447179" y="1071532"/>
            <a:ext cx="2642041" cy="2803227"/>
          </a:xfrm>
          <a:custGeom>
            <a:avLst/>
            <a:gdLst/>
            <a:ahLst/>
            <a:cxnLst/>
            <a:rect r="r" b="b" t="t" l="l"/>
            <a:pathLst>
              <a:path h="2803227" w="2642041">
                <a:moveTo>
                  <a:pt x="0" y="0"/>
                </a:moveTo>
                <a:lnTo>
                  <a:pt x="2642042" y="0"/>
                </a:lnTo>
                <a:lnTo>
                  <a:pt x="2642042" y="2803227"/>
                </a:lnTo>
                <a:lnTo>
                  <a:pt x="0" y="2803227"/>
                </a:lnTo>
                <a:lnTo>
                  <a:pt x="0" y="0"/>
                </a:lnTo>
                <a:close/>
              </a:path>
            </a:pathLst>
          </a:custGeom>
          <a:blipFill>
            <a:blip r:embed="rId4">
              <a:alphaModFix amt="10999"/>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899405" y="2198825"/>
            <a:ext cx="2642041" cy="2803227"/>
          </a:xfrm>
          <a:custGeom>
            <a:avLst/>
            <a:gdLst/>
            <a:ahLst/>
            <a:cxnLst/>
            <a:rect r="r" b="b" t="t" l="l"/>
            <a:pathLst>
              <a:path h="2803227" w="2642041">
                <a:moveTo>
                  <a:pt x="0" y="0"/>
                </a:moveTo>
                <a:lnTo>
                  <a:pt x="2642042" y="0"/>
                </a:lnTo>
                <a:lnTo>
                  <a:pt x="2642042" y="2803227"/>
                </a:lnTo>
                <a:lnTo>
                  <a:pt x="0" y="2803227"/>
                </a:lnTo>
                <a:lnTo>
                  <a:pt x="0" y="0"/>
                </a:lnTo>
                <a:close/>
              </a:path>
            </a:pathLst>
          </a:custGeom>
          <a:blipFill>
            <a:blip r:embed="rId4">
              <a:alphaModFix amt="10999"/>
              <a:extLst>
                <a:ext uri="{96DAC541-7B7A-43D3-8B79-37D633B846F1}">
                  <asvg:svgBlip xmlns:asvg="http://schemas.microsoft.com/office/drawing/2016/SVG/main" r:embed="rId5"/>
                </a:ext>
              </a:extLst>
            </a:blip>
            <a:stretch>
              <a:fillRect l="0" t="0" r="0" b="0"/>
            </a:stretch>
          </a:blipFill>
        </p:spPr>
      </p:sp>
      <p:sp>
        <p:nvSpPr>
          <p:cNvPr name="AutoShape 6" id="6"/>
          <p:cNvSpPr/>
          <p:nvPr/>
        </p:nvSpPr>
        <p:spPr>
          <a:xfrm flipV="true">
            <a:off x="731520" y="1176094"/>
            <a:ext cx="8290560" cy="19050"/>
          </a:xfrm>
          <a:prstGeom prst="line">
            <a:avLst/>
          </a:prstGeom>
          <a:ln cap="flat" w="38100">
            <a:solidFill>
              <a:srgbClr val="000000"/>
            </a:solidFill>
            <a:prstDash val="solid"/>
            <a:headEnd type="none" len="sm" w="sm"/>
            <a:tailEnd type="none" len="sm" w="sm"/>
          </a:ln>
        </p:spPr>
      </p:sp>
      <p:sp>
        <p:nvSpPr>
          <p:cNvPr name="AutoShape 7" id="7"/>
          <p:cNvSpPr/>
          <p:nvPr/>
        </p:nvSpPr>
        <p:spPr>
          <a:xfrm>
            <a:off x="6437376" y="6267450"/>
            <a:ext cx="3316224" cy="0"/>
          </a:xfrm>
          <a:prstGeom prst="line">
            <a:avLst/>
          </a:prstGeom>
          <a:ln cap="flat" w="38100">
            <a:solidFill>
              <a:srgbClr val="000000"/>
            </a:solidFill>
            <a:prstDash val="solid"/>
            <a:headEnd type="none" len="sm" w="sm"/>
            <a:tailEnd type="none" len="sm" w="sm"/>
          </a:ln>
        </p:spPr>
      </p:sp>
      <p:sp>
        <p:nvSpPr>
          <p:cNvPr name="TextBox 8" id="8"/>
          <p:cNvSpPr txBox="true"/>
          <p:nvPr/>
        </p:nvSpPr>
        <p:spPr>
          <a:xfrm rot="0">
            <a:off x="744902" y="3667643"/>
            <a:ext cx="5422144" cy="250317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a:rPr>
              <a:t>En effet, ce projet vise à faire résonner nos vécus, créer des espaces de guérison collectifs tout en sensibilisant la population. En effet, les femmes qui immigrent au Québec sont souvent jeunes et susceptibles de donner naissance en contexte migratoire. Beaucoup de professionnels de la santé sont amenés à travailler avec ces femmes diversifiées dans un moment fondateur de leur nouvelle vie ici. Ces femmes se retrouvent souvent confrontées à des pratiques d’accouchement ou de maternage différentes de leur pays d’origine.</a:t>
            </a:r>
          </a:p>
          <a:p>
            <a:pPr>
              <a:lnSpc>
                <a:spcPts val="1679"/>
              </a:lnSpc>
              <a:spcBef>
                <a:spcPct val="0"/>
              </a:spcBef>
            </a:pPr>
            <a:r>
              <a:rPr lang="en-US" sz="1200">
                <a:solidFill>
                  <a:srgbClr val="000000"/>
                </a:solidFill>
                <a:latin typeface="Libre Baskerville"/>
              </a:rPr>
              <a:t>À cela s’ajoute parfois un contexte difficile lié à des conditions antérieures à l’immigration, des traumas notamment dans le cas des réfugiées, demandeuses d’asile.</a:t>
            </a:r>
          </a:p>
          <a:p>
            <a:pPr>
              <a:lnSpc>
                <a:spcPts val="1679"/>
              </a:lnSpc>
              <a:spcBef>
                <a:spcPct val="0"/>
              </a:spcBef>
            </a:pPr>
          </a:p>
        </p:txBody>
      </p:sp>
      <p:sp>
        <p:nvSpPr>
          <p:cNvPr name="Freeform 9" id="9"/>
          <p:cNvSpPr/>
          <p:nvPr/>
        </p:nvSpPr>
        <p:spPr>
          <a:xfrm flipH="false" flipV="false" rot="0">
            <a:off x="6242844" y="1786394"/>
            <a:ext cx="2779236" cy="4174869"/>
          </a:xfrm>
          <a:custGeom>
            <a:avLst/>
            <a:gdLst/>
            <a:ahLst/>
            <a:cxnLst/>
            <a:rect r="r" b="b" t="t" l="l"/>
            <a:pathLst>
              <a:path h="4174869" w="2779236">
                <a:moveTo>
                  <a:pt x="0" y="0"/>
                </a:moveTo>
                <a:lnTo>
                  <a:pt x="2779236" y="0"/>
                </a:lnTo>
                <a:lnTo>
                  <a:pt x="2779236" y="4174869"/>
                </a:lnTo>
                <a:lnTo>
                  <a:pt x="0" y="4174869"/>
                </a:lnTo>
                <a:lnTo>
                  <a:pt x="0" y="0"/>
                </a:lnTo>
                <a:close/>
              </a:path>
            </a:pathLst>
          </a:custGeom>
          <a:blipFill>
            <a:blip r:embed="rId6"/>
            <a:stretch>
              <a:fillRect l="0" t="0" r="0" b="0"/>
            </a:stretch>
          </a:blipFill>
        </p:spPr>
      </p:sp>
      <p:sp>
        <p:nvSpPr>
          <p:cNvPr name="TextBox 10" id="10"/>
          <p:cNvSpPr txBox="true"/>
          <p:nvPr/>
        </p:nvSpPr>
        <p:spPr>
          <a:xfrm rot="0">
            <a:off x="8448008" y="896735"/>
            <a:ext cx="574116"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28/46</a:t>
            </a:r>
          </a:p>
        </p:txBody>
      </p:sp>
      <p:sp>
        <p:nvSpPr>
          <p:cNvPr name="TextBox 11" id="11"/>
          <p:cNvSpPr txBox="true"/>
          <p:nvPr/>
        </p:nvSpPr>
        <p:spPr>
          <a:xfrm rot="0">
            <a:off x="6437376" y="6248400"/>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12" id="12"/>
          <p:cNvSpPr txBox="true"/>
          <p:nvPr/>
        </p:nvSpPr>
        <p:spPr>
          <a:xfrm rot="0">
            <a:off x="744902" y="1245976"/>
            <a:ext cx="5674593" cy="356235"/>
          </a:xfrm>
          <a:prstGeom prst="rect">
            <a:avLst/>
          </a:prstGeom>
        </p:spPr>
        <p:txBody>
          <a:bodyPr anchor="t" rtlCol="false" tIns="0" lIns="0" bIns="0" rIns="0">
            <a:spAutoFit/>
          </a:bodyPr>
          <a:lstStyle/>
          <a:p>
            <a:pPr algn="just">
              <a:lnSpc>
                <a:spcPts val="2940"/>
              </a:lnSpc>
              <a:spcBef>
                <a:spcPct val="0"/>
              </a:spcBef>
            </a:pPr>
            <a:r>
              <a:rPr lang="en-US" sz="2100">
                <a:solidFill>
                  <a:srgbClr val="EDA33A"/>
                </a:solidFill>
                <a:latin typeface="Libre Baskerville Bold"/>
              </a:rPr>
              <a:t>3. Mobilisation et transformation sociale</a:t>
            </a:r>
          </a:p>
        </p:txBody>
      </p:sp>
      <p:sp>
        <p:nvSpPr>
          <p:cNvPr name="TextBox 13" id="13"/>
          <p:cNvSpPr txBox="true"/>
          <p:nvPr/>
        </p:nvSpPr>
        <p:spPr>
          <a:xfrm rot="0">
            <a:off x="771290" y="1692357"/>
            <a:ext cx="4165759" cy="488315"/>
          </a:xfrm>
          <a:prstGeom prst="rect">
            <a:avLst/>
          </a:prstGeom>
        </p:spPr>
        <p:txBody>
          <a:bodyPr anchor="t" rtlCol="false" tIns="0" lIns="0" bIns="0" rIns="0">
            <a:spAutoFit/>
          </a:bodyPr>
          <a:lstStyle/>
          <a:p>
            <a:pPr algn="ctr">
              <a:lnSpc>
                <a:spcPts val="1960"/>
              </a:lnSpc>
            </a:pPr>
            <a:r>
              <a:rPr lang="en-US" sz="1400">
                <a:solidFill>
                  <a:srgbClr val="1B1C1F"/>
                </a:solidFill>
                <a:latin typeface="Libre Baskerville Bold"/>
              </a:rPr>
              <a:t>e) La part de nous qui est restée à la frontière</a:t>
            </a:r>
          </a:p>
          <a:p>
            <a:pPr algn="ctr">
              <a:lnSpc>
                <a:spcPts val="1960"/>
              </a:lnSpc>
              <a:spcBef>
                <a:spcPct val="0"/>
              </a:spcBef>
            </a:pPr>
          </a:p>
        </p:txBody>
      </p:sp>
      <p:sp>
        <p:nvSpPr>
          <p:cNvPr name="TextBox 14" id="14"/>
          <p:cNvSpPr txBox="true"/>
          <p:nvPr/>
        </p:nvSpPr>
        <p:spPr>
          <a:xfrm rot="0">
            <a:off x="744902" y="2032692"/>
            <a:ext cx="5346185" cy="815455"/>
          </a:xfrm>
          <a:prstGeom prst="rect">
            <a:avLst/>
          </a:prstGeom>
        </p:spPr>
        <p:txBody>
          <a:bodyPr anchor="t" rtlCol="false" tIns="0" lIns="0" bIns="0" rIns="0">
            <a:spAutoFit/>
          </a:bodyPr>
          <a:lstStyle/>
          <a:p>
            <a:pPr algn="just">
              <a:lnSpc>
                <a:spcPts val="1656"/>
              </a:lnSpc>
              <a:spcBef>
                <a:spcPct val="0"/>
              </a:spcBef>
            </a:pPr>
            <a:r>
              <a:rPr lang="en-US" sz="1183">
                <a:solidFill>
                  <a:srgbClr val="1B1C1F"/>
                </a:solidFill>
                <a:latin typeface="Libre Baskerville"/>
              </a:rPr>
              <a:t>C’est en novembre que notre beau projet La part de nous qui est restée à la frontière a commencé par un cercle de parole voyant la participation d’une quinzaine de femmes. </a:t>
            </a:r>
          </a:p>
          <a:p>
            <a:pPr algn="just">
              <a:lnSpc>
                <a:spcPts val="1656"/>
              </a:lnSpc>
              <a:spcBef>
                <a:spcPct val="0"/>
              </a:spcBef>
            </a:pPr>
          </a:p>
        </p:txBody>
      </p:sp>
      <p:sp>
        <p:nvSpPr>
          <p:cNvPr name="TextBox 15" id="15"/>
          <p:cNvSpPr txBox="true"/>
          <p:nvPr/>
        </p:nvSpPr>
        <p:spPr>
          <a:xfrm rot="0">
            <a:off x="744902" y="2741202"/>
            <a:ext cx="5422144" cy="1036320"/>
          </a:xfrm>
          <a:prstGeom prst="rect">
            <a:avLst/>
          </a:prstGeom>
        </p:spPr>
        <p:txBody>
          <a:bodyPr anchor="t" rtlCol="false" tIns="0" lIns="0" bIns="0" rIns="0">
            <a:spAutoFit/>
          </a:bodyPr>
          <a:lstStyle/>
          <a:p>
            <a:pPr algn="just">
              <a:lnSpc>
                <a:spcPts val="1679"/>
              </a:lnSpc>
              <a:spcBef>
                <a:spcPct val="0"/>
              </a:spcBef>
            </a:pPr>
            <a:r>
              <a:rPr lang="en-US" sz="1200">
                <a:solidFill>
                  <a:srgbClr val="1B1C1F"/>
                </a:solidFill>
                <a:latin typeface="Libre Baskerville"/>
              </a:rPr>
              <a:t>C’est suite à la méconnaissance des réalités des mères immigrantes et leurs familles que nous avons souhaité développer un projet qui vise à laisser des traces afin de sensibiliser le réseau de la santé et des services sociaux puis de toute la population. </a:t>
            </a:r>
          </a:p>
          <a:p>
            <a:pPr algn="just">
              <a:lnSpc>
                <a:spcPts val="1679"/>
              </a:lnSpc>
              <a:spcBef>
                <a:spcPct val="0"/>
              </a:spcBef>
            </a:pPr>
          </a:p>
        </p:txBody>
      </p:sp>
      <p:sp>
        <p:nvSpPr>
          <p:cNvPr name="TextBox 16" id="16"/>
          <p:cNvSpPr txBox="true"/>
          <p:nvPr/>
        </p:nvSpPr>
        <p:spPr>
          <a:xfrm rot="0">
            <a:off x="744902" y="741160"/>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Freeform 17" id="17"/>
          <p:cNvSpPr/>
          <p:nvPr/>
        </p:nvSpPr>
        <p:spPr>
          <a:xfrm flipH="false" flipV="false" rot="0">
            <a:off x="-1768200" y="2641532"/>
            <a:ext cx="2642041" cy="2803227"/>
          </a:xfrm>
          <a:custGeom>
            <a:avLst/>
            <a:gdLst/>
            <a:ahLst/>
            <a:cxnLst/>
            <a:rect r="r" b="b" t="t" l="l"/>
            <a:pathLst>
              <a:path h="2803227" w="2642041">
                <a:moveTo>
                  <a:pt x="0" y="0"/>
                </a:moveTo>
                <a:lnTo>
                  <a:pt x="2642042" y="0"/>
                </a:lnTo>
                <a:lnTo>
                  <a:pt x="2642042" y="2803227"/>
                </a:lnTo>
                <a:lnTo>
                  <a:pt x="0" y="2803227"/>
                </a:lnTo>
                <a:lnTo>
                  <a:pt x="0" y="0"/>
                </a:lnTo>
                <a:close/>
              </a:path>
            </a:pathLst>
          </a:custGeom>
          <a:blipFill>
            <a:blip r:embed="rId4">
              <a:alphaModFix amt="10999"/>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flipV="true">
            <a:off x="731520" y="1176094"/>
            <a:ext cx="8290560" cy="19050"/>
          </a:xfrm>
          <a:prstGeom prst="line">
            <a:avLst/>
          </a:prstGeom>
          <a:ln cap="flat" w="38100">
            <a:solidFill>
              <a:srgbClr val="000000"/>
            </a:solidFill>
            <a:prstDash val="solid"/>
            <a:headEnd type="none" len="sm" w="sm"/>
            <a:tailEnd type="none" len="sm" w="sm"/>
          </a:ln>
        </p:spPr>
      </p:sp>
      <p:sp>
        <p:nvSpPr>
          <p:cNvPr name="Freeform 3" id="3"/>
          <p:cNvSpPr/>
          <p:nvPr/>
        </p:nvSpPr>
        <p:spPr>
          <a:xfrm flipH="false" flipV="false" rot="0">
            <a:off x="273543" y="1842816"/>
            <a:ext cx="9206514" cy="4945574"/>
          </a:xfrm>
          <a:custGeom>
            <a:avLst/>
            <a:gdLst/>
            <a:ahLst/>
            <a:cxnLst/>
            <a:rect r="r" b="b" t="t" l="l"/>
            <a:pathLst>
              <a:path h="4945574" w="9206514">
                <a:moveTo>
                  <a:pt x="0" y="0"/>
                </a:moveTo>
                <a:lnTo>
                  <a:pt x="9206514" y="0"/>
                </a:lnTo>
                <a:lnTo>
                  <a:pt x="9206514" y="4945574"/>
                </a:lnTo>
                <a:lnTo>
                  <a:pt x="0" y="4945574"/>
                </a:lnTo>
                <a:lnTo>
                  <a:pt x="0" y="0"/>
                </a:lnTo>
                <a:close/>
              </a:path>
            </a:pathLst>
          </a:custGeom>
          <a:blipFill>
            <a:blip r:embed="rId2">
              <a:alphaModFix amt="15000"/>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a:off x="6437376" y="6267450"/>
            <a:ext cx="3316224" cy="0"/>
          </a:xfrm>
          <a:prstGeom prst="line">
            <a:avLst/>
          </a:prstGeom>
          <a:ln cap="flat" w="38100">
            <a:solidFill>
              <a:srgbClr val="000000"/>
            </a:solidFill>
            <a:prstDash val="solid"/>
            <a:headEnd type="none" len="sm" w="sm"/>
            <a:tailEnd type="none" len="sm" w="sm"/>
          </a:ln>
        </p:spPr>
      </p:sp>
      <p:grpSp>
        <p:nvGrpSpPr>
          <p:cNvPr name="Group 5" id="5"/>
          <p:cNvGrpSpPr>
            <a:grpSpLocks noChangeAspect="true"/>
          </p:cNvGrpSpPr>
          <p:nvPr/>
        </p:nvGrpSpPr>
        <p:grpSpPr>
          <a:xfrm rot="0">
            <a:off x="6437376" y="1601847"/>
            <a:ext cx="2487168" cy="3730752"/>
            <a:chOff x="0" y="0"/>
            <a:chExt cx="6350000" cy="9525000"/>
          </a:xfrm>
        </p:grpSpPr>
        <p:sp>
          <p:nvSpPr>
            <p:cNvPr name="Freeform 6" id="6"/>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11260" t="-12" r="0" b="-11275"/>
              </a:stretch>
            </a:blipFill>
          </p:spPr>
        </p:sp>
      </p:grpSp>
      <p:grpSp>
        <p:nvGrpSpPr>
          <p:cNvPr name="Group 7" id="7"/>
          <p:cNvGrpSpPr>
            <a:grpSpLocks noChangeAspect="true"/>
          </p:cNvGrpSpPr>
          <p:nvPr/>
        </p:nvGrpSpPr>
        <p:grpSpPr>
          <a:xfrm rot="0">
            <a:off x="4922964" y="4541564"/>
            <a:ext cx="2914523" cy="1639399"/>
            <a:chOff x="0" y="0"/>
            <a:chExt cx="11289030" cy="6350000"/>
          </a:xfrm>
        </p:grpSpPr>
        <p:sp>
          <p:nvSpPr>
            <p:cNvPr name="Freeform 8" id="8"/>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l="-8855" t="-39451" r="-58926" b="-59372"/>
              </a:stretch>
            </a:blipFill>
          </p:spPr>
        </p:sp>
      </p:grpSp>
      <p:sp>
        <p:nvSpPr>
          <p:cNvPr name="TextBox 9" id="9"/>
          <p:cNvSpPr txBox="true"/>
          <p:nvPr/>
        </p:nvSpPr>
        <p:spPr>
          <a:xfrm rot="0">
            <a:off x="731476" y="2005963"/>
            <a:ext cx="4145324" cy="759333"/>
          </a:xfrm>
          <a:prstGeom prst="rect">
            <a:avLst/>
          </a:prstGeom>
        </p:spPr>
        <p:txBody>
          <a:bodyPr anchor="t" rtlCol="false" tIns="0" lIns="0" bIns="0" rIns="0">
            <a:spAutoFit/>
          </a:bodyPr>
          <a:lstStyle/>
          <a:p>
            <a:pPr algn="just">
              <a:lnSpc>
                <a:spcPts val="1536"/>
              </a:lnSpc>
            </a:pPr>
            <a:r>
              <a:rPr lang="en-US" sz="1200" spc="-40">
                <a:solidFill>
                  <a:srgbClr val="1B1C1F"/>
                </a:solidFill>
                <a:latin typeface="Libre Baskerville"/>
              </a:rPr>
              <a:t>Alors comment créer des ponts permettant autant aux arrivantes qu’à la population de bien se comprendre et d’harmoniser les exigences de la course à l’intégration aux besoins ?</a:t>
            </a:r>
          </a:p>
        </p:txBody>
      </p:sp>
      <p:sp>
        <p:nvSpPr>
          <p:cNvPr name="TextBox 10" id="10"/>
          <p:cNvSpPr txBox="true"/>
          <p:nvPr/>
        </p:nvSpPr>
        <p:spPr>
          <a:xfrm rot="0">
            <a:off x="8437392" y="896253"/>
            <a:ext cx="658289"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29/46</a:t>
            </a:r>
          </a:p>
        </p:txBody>
      </p:sp>
      <p:sp>
        <p:nvSpPr>
          <p:cNvPr name="TextBox 11" id="11"/>
          <p:cNvSpPr txBox="true"/>
          <p:nvPr/>
        </p:nvSpPr>
        <p:spPr>
          <a:xfrm rot="0">
            <a:off x="6437376" y="6248400"/>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12" id="12"/>
          <p:cNvSpPr txBox="true"/>
          <p:nvPr/>
        </p:nvSpPr>
        <p:spPr>
          <a:xfrm rot="0">
            <a:off x="731476" y="1245612"/>
            <a:ext cx="5674593" cy="356235"/>
          </a:xfrm>
          <a:prstGeom prst="rect">
            <a:avLst/>
          </a:prstGeom>
        </p:spPr>
        <p:txBody>
          <a:bodyPr anchor="t" rtlCol="false" tIns="0" lIns="0" bIns="0" rIns="0">
            <a:spAutoFit/>
          </a:bodyPr>
          <a:lstStyle/>
          <a:p>
            <a:pPr algn="just">
              <a:lnSpc>
                <a:spcPts val="2940"/>
              </a:lnSpc>
              <a:spcBef>
                <a:spcPct val="0"/>
              </a:spcBef>
            </a:pPr>
            <a:r>
              <a:rPr lang="en-US" sz="2100">
                <a:solidFill>
                  <a:srgbClr val="EDA33A"/>
                </a:solidFill>
                <a:latin typeface="Libre Baskerville Bold"/>
              </a:rPr>
              <a:t>3. Mobilisation et transformation sociale</a:t>
            </a:r>
          </a:p>
        </p:txBody>
      </p:sp>
      <p:sp>
        <p:nvSpPr>
          <p:cNvPr name="TextBox 13" id="13"/>
          <p:cNvSpPr txBox="true"/>
          <p:nvPr/>
        </p:nvSpPr>
        <p:spPr>
          <a:xfrm rot="0">
            <a:off x="731476" y="1674048"/>
            <a:ext cx="4916064" cy="240665"/>
          </a:xfrm>
          <a:prstGeom prst="rect">
            <a:avLst/>
          </a:prstGeom>
        </p:spPr>
        <p:txBody>
          <a:bodyPr anchor="t" rtlCol="false" tIns="0" lIns="0" bIns="0" rIns="0">
            <a:spAutoFit/>
          </a:bodyPr>
          <a:lstStyle/>
          <a:p>
            <a:pPr>
              <a:lnSpc>
                <a:spcPts val="1960"/>
              </a:lnSpc>
              <a:spcBef>
                <a:spcPct val="0"/>
              </a:spcBef>
            </a:pPr>
            <a:r>
              <a:rPr lang="en-US" sz="1400">
                <a:solidFill>
                  <a:srgbClr val="1B1C1F"/>
                </a:solidFill>
                <a:latin typeface="Libre Baskerville Bold"/>
              </a:rPr>
              <a:t>e) La part de nous qui est restée à la frontière suite…</a:t>
            </a:r>
          </a:p>
        </p:txBody>
      </p:sp>
      <p:sp>
        <p:nvSpPr>
          <p:cNvPr name="TextBox 14" id="14"/>
          <p:cNvSpPr txBox="true"/>
          <p:nvPr/>
        </p:nvSpPr>
        <p:spPr>
          <a:xfrm rot="0">
            <a:off x="731476" y="3516630"/>
            <a:ext cx="4145324" cy="2664333"/>
          </a:xfrm>
          <a:prstGeom prst="rect">
            <a:avLst/>
          </a:prstGeom>
        </p:spPr>
        <p:txBody>
          <a:bodyPr anchor="t" rtlCol="false" tIns="0" lIns="0" bIns="0" rIns="0">
            <a:spAutoFit/>
          </a:bodyPr>
          <a:lstStyle/>
          <a:p>
            <a:pPr algn="just">
              <a:lnSpc>
                <a:spcPts val="1536"/>
              </a:lnSpc>
            </a:pPr>
            <a:r>
              <a:rPr lang="en-US" sz="1200">
                <a:solidFill>
                  <a:srgbClr val="1B1C1F"/>
                </a:solidFill>
                <a:latin typeface="Libre Baskerville"/>
              </a:rPr>
              <a:t>C’est suite au cercle de parole réalisé lors de la Semaine québécoise des rencontres interculturelles, financé par le Gouvernement du Québec et la Ville de Québec qu’un vernissage a eu lieu le 8 mars chez nous. C’est avec le Comité Femmes d’ici et d’ailleurs égales en droits de la Ligue des droits et libertés que ce vernissage a été organisé. Merci à l’artiste responsable de cette exposition Guitté Hartog qui a réalisé tous les supports en format bande-dessinées. Merci à Houmou Guiro, femme du comité FIAÉD – LDL-QC qui a réalisé un podcast. Le tout financé par la Ligue des Droits et Libertés-Section de Québec! </a:t>
            </a:r>
            <a:r>
              <a:rPr lang="en-US" sz="1200">
                <a:solidFill>
                  <a:srgbClr val="1B1C1F"/>
                </a:solidFill>
                <a:latin typeface="Libre Baskerville Bold"/>
              </a:rPr>
              <a:t>C’est donc une soixantaine de personnes qui se sont réunis afin de participer à ce beau vernissage.</a:t>
            </a:r>
          </a:p>
        </p:txBody>
      </p:sp>
      <p:sp>
        <p:nvSpPr>
          <p:cNvPr name="TextBox 15" id="15"/>
          <p:cNvSpPr txBox="true"/>
          <p:nvPr/>
        </p:nvSpPr>
        <p:spPr>
          <a:xfrm rot="0">
            <a:off x="731520" y="740678"/>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TextBox 16" id="16"/>
          <p:cNvSpPr txBox="true"/>
          <p:nvPr/>
        </p:nvSpPr>
        <p:spPr>
          <a:xfrm rot="0">
            <a:off x="731476" y="2856547"/>
            <a:ext cx="4145324" cy="568833"/>
          </a:xfrm>
          <a:prstGeom prst="rect">
            <a:avLst/>
          </a:prstGeom>
        </p:spPr>
        <p:txBody>
          <a:bodyPr anchor="t" rtlCol="false" tIns="0" lIns="0" bIns="0" rIns="0">
            <a:spAutoFit/>
          </a:bodyPr>
          <a:lstStyle/>
          <a:p>
            <a:pPr algn="just">
              <a:lnSpc>
                <a:spcPts val="1536"/>
              </a:lnSpc>
            </a:pPr>
            <a:r>
              <a:rPr lang="en-US" sz="1200" spc="-40">
                <a:solidFill>
                  <a:srgbClr val="1B1C1F"/>
                </a:solidFill>
                <a:latin typeface="Libre Baskerville"/>
              </a:rPr>
              <a:t>Ce projet permet d’ouvrir une porte sur les vécus méconnus et briser la méconnaissance sur les conditions de vie des femmes immigrantes et leurs familles.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871545" y="4179715"/>
            <a:ext cx="1958470" cy="2077952"/>
          </a:xfrm>
          <a:custGeom>
            <a:avLst/>
            <a:gdLst/>
            <a:ahLst/>
            <a:cxnLst/>
            <a:rect r="r" b="b" t="t" l="l"/>
            <a:pathLst>
              <a:path h="2077952" w="1958470">
                <a:moveTo>
                  <a:pt x="0" y="0"/>
                </a:moveTo>
                <a:lnTo>
                  <a:pt x="1958470" y="0"/>
                </a:lnTo>
                <a:lnTo>
                  <a:pt x="1958470" y="2077952"/>
                </a:lnTo>
                <a:lnTo>
                  <a:pt x="0" y="2077952"/>
                </a:lnTo>
                <a:lnTo>
                  <a:pt x="0" y="0"/>
                </a:lnTo>
                <a:close/>
              </a:path>
            </a:pathLst>
          </a:custGeom>
          <a:blipFill>
            <a:blip r:embed="rId2">
              <a:alphaModFix amt="31000"/>
              <a:extLst>
                <a:ext uri="{96DAC541-7B7A-43D3-8B79-37D633B846F1}">
                  <asvg:svgBlip xmlns:asvg="http://schemas.microsoft.com/office/drawing/2016/SVG/main" r:embed="rId3"/>
                </a:ext>
              </a:extLst>
            </a:blip>
            <a:stretch>
              <a:fillRect l="0" t="0" r="0" b="0"/>
            </a:stretch>
          </a:blipFill>
        </p:spPr>
      </p:sp>
      <p:sp>
        <p:nvSpPr>
          <p:cNvPr name="AutoShape 3" id="3"/>
          <p:cNvSpPr/>
          <p:nvPr/>
        </p:nvSpPr>
        <p:spPr>
          <a:xfrm flipV="true">
            <a:off x="6424412" y="6257409"/>
            <a:ext cx="3316224" cy="516"/>
          </a:xfrm>
          <a:prstGeom prst="line">
            <a:avLst/>
          </a:prstGeom>
          <a:ln cap="flat" w="38100">
            <a:solidFill>
              <a:srgbClr val="000000"/>
            </a:solidFill>
            <a:prstDash val="solid"/>
            <a:headEnd type="none" len="sm" w="sm"/>
            <a:tailEnd type="none" len="sm" w="sm"/>
          </a:ln>
        </p:spPr>
      </p:sp>
      <p:grpSp>
        <p:nvGrpSpPr>
          <p:cNvPr name="Group 4" id="4"/>
          <p:cNvGrpSpPr/>
          <p:nvPr/>
        </p:nvGrpSpPr>
        <p:grpSpPr>
          <a:xfrm rot="0">
            <a:off x="302418" y="-960625"/>
            <a:ext cx="5569127" cy="8857801"/>
            <a:chOff x="0" y="0"/>
            <a:chExt cx="2062640" cy="3280667"/>
          </a:xfrm>
        </p:grpSpPr>
        <p:sp>
          <p:nvSpPr>
            <p:cNvPr name="Freeform 5" id="5"/>
            <p:cNvSpPr/>
            <p:nvPr/>
          </p:nvSpPr>
          <p:spPr>
            <a:xfrm flipH="false" flipV="false" rot="0">
              <a:off x="0" y="0"/>
              <a:ext cx="2062640" cy="3280667"/>
            </a:xfrm>
            <a:custGeom>
              <a:avLst/>
              <a:gdLst/>
              <a:ahLst/>
              <a:cxnLst/>
              <a:rect r="r" b="b" t="t" l="l"/>
              <a:pathLst>
                <a:path h="3280667" w="2062640">
                  <a:moveTo>
                    <a:pt x="0" y="0"/>
                  </a:moveTo>
                  <a:lnTo>
                    <a:pt x="2062640" y="0"/>
                  </a:lnTo>
                  <a:lnTo>
                    <a:pt x="2062640" y="3280667"/>
                  </a:lnTo>
                  <a:lnTo>
                    <a:pt x="0" y="3280667"/>
                  </a:lnTo>
                  <a:close/>
                </a:path>
              </a:pathLst>
            </a:custGeom>
            <a:solidFill>
              <a:srgbClr val="FABA9E">
                <a:alpha val="69804"/>
              </a:srgbClr>
            </a:solidFill>
          </p:spPr>
        </p:sp>
        <p:sp>
          <p:nvSpPr>
            <p:cNvPr name="TextBox 6" id="6"/>
            <p:cNvSpPr txBox="true"/>
            <p:nvPr/>
          </p:nvSpPr>
          <p:spPr>
            <a:xfrm>
              <a:off x="0" y="-28575"/>
              <a:ext cx="812800" cy="841375"/>
            </a:xfrm>
            <a:prstGeom prst="rect">
              <a:avLst/>
            </a:prstGeom>
          </p:spPr>
          <p:txBody>
            <a:bodyPr anchor="ctr" rtlCol="false" tIns="50800" lIns="50800" bIns="50800" rIns="50800"/>
            <a:lstStyle/>
            <a:p>
              <a:pPr algn="just">
                <a:lnSpc>
                  <a:spcPts val="1960"/>
                </a:lnSpc>
              </a:pPr>
            </a:p>
          </p:txBody>
        </p:sp>
      </p:grpSp>
      <p:sp>
        <p:nvSpPr>
          <p:cNvPr name="Freeform 7" id="7"/>
          <p:cNvSpPr/>
          <p:nvPr/>
        </p:nvSpPr>
        <p:spPr>
          <a:xfrm flipH="false" flipV="false" rot="0">
            <a:off x="5671324" y="-4597"/>
            <a:ext cx="1958470" cy="2077952"/>
          </a:xfrm>
          <a:custGeom>
            <a:avLst/>
            <a:gdLst/>
            <a:ahLst/>
            <a:cxnLst/>
            <a:rect r="r" b="b" t="t" l="l"/>
            <a:pathLst>
              <a:path h="2077952" w="1958470">
                <a:moveTo>
                  <a:pt x="0" y="0"/>
                </a:moveTo>
                <a:lnTo>
                  <a:pt x="1958470" y="0"/>
                </a:lnTo>
                <a:lnTo>
                  <a:pt x="1958470" y="2077953"/>
                </a:lnTo>
                <a:lnTo>
                  <a:pt x="0" y="2077953"/>
                </a:lnTo>
                <a:lnTo>
                  <a:pt x="0" y="0"/>
                </a:lnTo>
                <a:close/>
              </a:path>
            </a:pathLst>
          </a:custGeom>
          <a:blipFill>
            <a:blip r:embed="rId2">
              <a:alphaModFix amt="28000"/>
              <a:extLst>
                <a:ext uri="{96DAC541-7B7A-43D3-8B79-37D633B846F1}">
                  <asvg:svgBlip xmlns:asvg="http://schemas.microsoft.com/office/drawing/2016/SVG/main" r:embed="rId3"/>
                </a:ext>
              </a:extLst>
            </a:blip>
            <a:stretch>
              <a:fillRect l="0" t="0" r="0" b="0"/>
            </a:stretch>
          </a:blipFill>
        </p:spPr>
      </p:sp>
      <p:sp>
        <p:nvSpPr>
          <p:cNvPr name="AutoShape 8" id="8"/>
          <p:cNvSpPr/>
          <p:nvPr/>
        </p:nvSpPr>
        <p:spPr>
          <a:xfrm>
            <a:off x="731564" y="1175385"/>
            <a:ext cx="8290597" cy="19050"/>
          </a:xfrm>
          <a:prstGeom prst="line">
            <a:avLst/>
          </a:prstGeom>
          <a:ln cap="flat" w="38100">
            <a:solidFill>
              <a:srgbClr val="000000"/>
            </a:solidFill>
            <a:prstDash val="solid"/>
            <a:headEnd type="none" len="sm" w="sm"/>
            <a:tailEnd type="none" len="sm" w="sm"/>
          </a:ln>
        </p:spPr>
      </p:sp>
      <p:grpSp>
        <p:nvGrpSpPr>
          <p:cNvPr name="Group 9" id="9"/>
          <p:cNvGrpSpPr>
            <a:grpSpLocks noChangeAspect="true"/>
          </p:cNvGrpSpPr>
          <p:nvPr/>
        </p:nvGrpSpPr>
        <p:grpSpPr>
          <a:xfrm rot="0">
            <a:off x="6125006" y="2168898"/>
            <a:ext cx="2566171" cy="2566160"/>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37593" t="-7936" r="-17326" b="-8254"/>
              </a:stretch>
            </a:blipFill>
          </p:spPr>
        </p:sp>
      </p:grpSp>
      <p:sp>
        <p:nvSpPr>
          <p:cNvPr name="Freeform 11" id="11"/>
          <p:cNvSpPr/>
          <p:nvPr/>
        </p:nvSpPr>
        <p:spPr>
          <a:xfrm flipH="false" flipV="false" rot="0">
            <a:off x="8042845" y="174509"/>
            <a:ext cx="1958470" cy="2077952"/>
          </a:xfrm>
          <a:custGeom>
            <a:avLst/>
            <a:gdLst/>
            <a:ahLst/>
            <a:cxnLst/>
            <a:rect r="r" b="b" t="t" l="l"/>
            <a:pathLst>
              <a:path h="2077952" w="1958470">
                <a:moveTo>
                  <a:pt x="0" y="0"/>
                </a:moveTo>
                <a:lnTo>
                  <a:pt x="1958470" y="0"/>
                </a:lnTo>
                <a:lnTo>
                  <a:pt x="1958470" y="2077952"/>
                </a:lnTo>
                <a:lnTo>
                  <a:pt x="0" y="2077952"/>
                </a:lnTo>
                <a:lnTo>
                  <a:pt x="0" y="0"/>
                </a:lnTo>
                <a:close/>
              </a:path>
            </a:pathLst>
          </a:custGeom>
          <a:blipFill>
            <a:blip r:embed="rId2">
              <a:alphaModFix amt="25000"/>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8738802" y="2480898"/>
            <a:ext cx="1958470" cy="2077952"/>
          </a:xfrm>
          <a:custGeom>
            <a:avLst/>
            <a:gdLst/>
            <a:ahLst/>
            <a:cxnLst/>
            <a:rect r="r" b="b" t="t" l="l"/>
            <a:pathLst>
              <a:path h="2077952" w="1958470">
                <a:moveTo>
                  <a:pt x="0" y="0"/>
                </a:moveTo>
                <a:lnTo>
                  <a:pt x="1958470" y="0"/>
                </a:lnTo>
                <a:lnTo>
                  <a:pt x="1958470" y="2077952"/>
                </a:lnTo>
                <a:lnTo>
                  <a:pt x="0" y="2077952"/>
                </a:lnTo>
                <a:lnTo>
                  <a:pt x="0" y="0"/>
                </a:lnTo>
                <a:close/>
              </a:path>
            </a:pathLst>
          </a:custGeom>
          <a:blipFill>
            <a:blip r:embed="rId2">
              <a:alphaModFix amt="27000"/>
              <a:extLst>
                <a:ext uri="{96DAC541-7B7A-43D3-8B79-37D633B846F1}">
                  <asvg:svgBlip xmlns:asvg="http://schemas.microsoft.com/office/drawing/2016/SVG/main" r:embed="rId3"/>
                </a:ext>
              </a:extLst>
            </a:blip>
            <a:stretch>
              <a:fillRect l="0" t="0" r="0" b="0"/>
            </a:stretch>
          </a:blipFill>
        </p:spPr>
      </p:sp>
      <p:sp>
        <p:nvSpPr>
          <p:cNvPr name="TextBox 13" id="13"/>
          <p:cNvSpPr txBox="true"/>
          <p:nvPr/>
        </p:nvSpPr>
        <p:spPr>
          <a:xfrm rot="0">
            <a:off x="731520" y="731520"/>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TextBox 14" id="14"/>
          <p:cNvSpPr txBox="true"/>
          <p:nvPr/>
        </p:nvSpPr>
        <p:spPr>
          <a:xfrm rot="0">
            <a:off x="1797798" y="1320646"/>
            <a:ext cx="2902695" cy="356235"/>
          </a:xfrm>
          <a:prstGeom prst="rect">
            <a:avLst/>
          </a:prstGeom>
        </p:spPr>
        <p:txBody>
          <a:bodyPr anchor="t" rtlCol="false" tIns="0" lIns="0" bIns="0" rIns="0">
            <a:spAutoFit/>
          </a:bodyPr>
          <a:lstStyle/>
          <a:p>
            <a:pPr algn="ctr">
              <a:lnSpc>
                <a:spcPts val="2940"/>
              </a:lnSpc>
              <a:spcBef>
                <a:spcPct val="0"/>
              </a:spcBef>
            </a:pPr>
            <a:r>
              <a:rPr lang="en-US" sz="2100">
                <a:solidFill>
                  <a:srgbClr val="000000"/>
                </a:solidFill>
                <a:latin typeface="Libre Baskerville Bold"/>
              </a:rPr>
              <a:t>Le SRPFIQ C'EST ...</a:t>
            </a:r>
          </a:p>
        </p:txBody>
      </p:sp>
      <p:sp>
        <p:nvSpPr>
          <p:cNvPr name="TextBox 15" id="15"/>
          <p:cNvSpPr txBox="true"/>
          <p:nvPr/>
        </p:nvSpPr>
        <p:spPr>
          <a:xfrm rot="0">
            <a:off x="6414884" y="6276975"/>
            <a:ext cx="2607320" cy="306705"/>
          </a:xfrm>
          <a:prstGeom prst="rect">
            <a:avLst/>
          </a:prstGeom>
        </p:spPr>
        <p:txBody>
          <a:bodyPr anchor="t" rtlCol="false" tIns="0" lIns="0" bIns="0" rIns="0">
            <a:spAutoFit/>
          </a:bodyPr>
          <a:lstStyle/>
          <a:p>
            <a:pPr>
              <a:lnSpc>
                <a:spcPts val="2520"/>
              </a:lnSpc>
            </a:pPr>
            <a:r>
              <a:rPr lang="en-US" sz="1800">
                <a:solidFill>
                  <a:srgbClr val="347406"/>
                </a:solidFill>
                <a:latin typeface="Libre Baskerville Bold"/>
              </a:rPr>
              <a:t>Montre-moi la voie...</a:t>
            </a:r>
          </a:p>
        </p:txBody>
      </p:sp>
      <p:sp>
        <p:nvSpPr>
          <p:cNvPr name="TextBox 16" id="16"/>
          <p:cNvSpPr txBox="true"/>
          <p:nvPr/>
        </p:nvSpPr>
        <p:spPr>
          <a:xfrm rot="0">
            <a:off x="1415727" y="3127020"/>
            <a:ext cx="4905655" cy="198120"/>
          </a:xfrm>
          <a:prstGeom prst="rect">
            <a:avLst/>
          </a:prstGeom>
        </p:spPr>
        <p:txBody>
          <a:bodyPr anchor="t" rtlCol="false" tIns="0" lIns="0" bIns="0" rIns="0">
            <a:spAutoFit/>
          </a:bodyPr>
          <a:lstStyle/>
          <a:p>
            <a:pPr>
              <a:lnSpc>
                <a:spcPts val="1679"/>
              </a:lnSpc>
            </a:pPr>
          </a:p>
        </p:txBody>
      </p:sp>
      <p:sp>
        <p:nvSpPr>
          <p:cNvPr name="Freeform 17" id="17"/>
          <p:cNvSpPr/>
          <p:nvPr/>
        </p:nvSpPr>
        <p:spPr>
          <a:xfrm flipH="false" flipV="false" rot="0">
            <a:off x="5854389" y="1833794"/>
            <a:ext cx="3107405" cy="3199052"/>
          </a:xfrm>
          <a:custGeom>
            <a:avLst/>
            <a:gdLst/>
            <a:ahLst/>
            <a:cxnLst/>
            <a:rect r="r" b="b" t="t" l="l"/>
            <a:pathLst>
              <a:path h="3199052" w="3107405">
                <a:moveTo>
                  <a:pt x="0" y="0"/>
                </a:moveTo>
                <a:lnTo>
                  <a:pt x="3107405" y="0"/>
                </a:lnTo>
                <a:lnTo>
                  <a:pt x="3107405" y="3199052"/>
                </a:lnTo>
                <a:lnTo>
                  <a:pt x="0" y="3199052"/>
                </a:lnTo>
                <a:lnTo>
                  <a:pt x="0" y="0"/>
                </a:lnTo>
                <a:close/>
              </a:path>
            </a:pathLst>
          </a:custGeom>
          <a:blipFill>
            <a:blip r:embed="rId5">
              <a:alphaModFix amt="47000"/>
              <a:extLst>
                <a:ext uri="{96DAC541-7B7A-43D3-8B79-37D633B846F1}">
                  <asvg:svgBlip xmlns:asvg="http://schemas.microsoft.com/office/drawing/2016/SVG/main" r:embed="rId6"/>
                </a:ext>
              </a:extLst>
            </a:blip>
            <a:stretch>
              <a:fillRect l="0" t="0" r="0" b="0"/>
            </a:stretch>
          </a:blipFill>
        </p:spPr>
      </p:sp>
      <p:sp>
        <p:nvSpPr>
          <p:cNvPr name="TextBox 18" id="18"/>
          <p:cNvSpPr txBox="true"/>
          <p:nvPr/>
        </p:nvSpPr>
        <p:spPr>
          <a:xfrm rot="0">
            <a:off x="731520" y="3127020"/>
            <a:ext cx="596573" cy="198120"/>
          </a:xfrm>
          <a:prstGeom prst="rect">
            <a:avLst/>
          </a:prstGeom>
        </p:spPr>
        <p:txBody>
          <a:bodyPr anchor="t" rtlCol="false" tIns="0" lIns="0" bIns="0" rIns="0">
            <a:spAutoFit/>
          </a:bodyPr>
          <a:lstStyle/>
          <a:p>
            <a:pPr>
              <a:lnSpc>
                <a:spcPts val="1679"/>
              </a:lnSpc>
            </a:pPr>
          </a:p>
        </p:txBody>
      </p:sp>
      <p:sp>
        <p:nvSpPr>
          <p:cNvPr name="TextBox 19" id="19"/>
          <p:cNvSpPr txBox="true"/>
          <p:nvPr/>
        </p:nvSpPr>
        <p:spPr>
          <a:xfrm rot="0">
            <a:off x="1350945" y="1876906"/>
            <a:ext cx="4455819" cy="240665"/>
          </a:xfrm>
          <a:prstGeom prst="rect">
            <a:avLst/>
          </a:prstGeom>
        </p:spPr>
        <p:txBody>
          <a:bodyPr anchor="t" rtlCol="false" tIns="0" lIns="0" bIns="0" rIns="0">
            <a:spAutoFit/>
          </a:bodyPr>
          <a:lstStyle/>
          <a:p>
            <a:pPr>
              <a:lnSpc>
                <a:spcPts val="1960"/>
              </a:lnSpc>
            </a:pPr>
            <a:r>
              <a:rPr lang="en-US" sz="1400" spc="-100">
                <a:solidFill>
                  <a:srgbClr val="000000"/>
                </a:solidFill>
                <a:latin typeface="Libre Baskerville"/>
              </a:rPr>
              <a:t>176 grossesses dont 117 régulières et 59 du projet Lotus </a:t>
            </a:r>
          </a:p>
        </p:txBody>
      </p:sp>
      <p:sp>
        <p:nvSpPr>
          <p:cNvPr name="TextBox 20" id="20"/>
          <p:cNvSpPr txBox="true"/>
          <p:nvPr/>
        </p:nvSpPr>
        <p:spPr>
          <a:xfrm rot="0">
            <a:off x="994926" y="1886431"/>
            <a:ext cx="316025" cy="198120"/>
          </a:xfrm>
          <a:prstGeom prst="rect">
            <a:avLst/>
          </a:prstGeom>
        </p:spPr>
        <p:txBody>
          <a:bodyPr anchor="t" rtlCol="false" tIns="0" lIns="0" bIns="0" rIns="0">
            <a:spAutoFit/>
          </a:bodyPr>
          <a:lstStyle/>
          <a:p>
            <a:pPr>
              <a:lnSpc>
                <a:spcPts val="1680"/>
              </a:lnSpc>
            </a:pPr>
            <a:r>
              <a:rPr lang="en-US" sz="1200">
                <a:solidFill>
                  <a:srgbClr val="000000"/>
                </a:solidFill>
                <a:latin typeface="Libre Baskerville Bold"/>
              </a:rPr>
              <a:t>117:</a:t>
            </a:r>
          </a:p>
        </p:txBody>
      </p:sp>
      <p:sp>
        <p:nvSpPr>
          <p:cNvPr name="TextBox 21" id="21"/>
          <p:cNvSpPr txBox="true"/>
          <p:nvPr/>
        </p:nvSpPr>
        <p:spPr>
          <a:xfrm rot="0">
            <a:off x="1350945" y="2636765"/>
            <a:ext cx="4169245" cy="488315"/>
          </a:xfrm>
          <a:prstGeom prst="rect">
            <a:avLst/>
          </a:prstGeom>
        </p:spPr>
        <p:txBody>
          <a:bodyPr anchor="t" rtlCol="false" tIns="0" lIns="0" bIns="0" rIns="0">
            <a:spAutoFit/>
          </a:bodyPr>
          <a:lstStyle/>
          <a:p>
            <a:pPr>
              <a:lnSpc>
                <a:spcPts val="1960"/>
              </a:lnSpc>
            </a:pPr>
            <a:r>
              <a:rPr lang="en-US" sz="1400" spc="-100">
                <a:solidFill>
                  <a:srgbClr val="000000"/>
                </a:solidFill>
                <a:latin typeface="Libre Baskerville"/>
              </a:rPr>
              <a:t>Personnes suivies via les accompagnements personnalisés par nos mamans-relais</a:t>
            </a:r>
          </a:p>
        </p:txBody>
      </p:sp>
      <p:sp>
        <p:nvSpPr>
          <p:cNvPr name="TextBox 22" id="22"/>
          <p:cNvSpPr txBox="true"/>
          <p:nvPr/>
        </p:nvSpPr>
        <p:spPr>
          <a:xfrm rot="0">
            <a:off x="831521" y="2646290"/>
            <a:ext cx="479431" cy="198120"/>
          </a:xfrm>
          <a:prstGeom prst="rect">
            <a:avLst/>
          </a:prstGeom>
        </p:spPr>
        <p:txBody>
          <a:bodyPr anchor="t" rtlCol="false" tIns="0" lIns="0" bIns="0" rIns="0">
            <a:spAutoFit/>
          </a:bodyPr>
          <a:lstStyle/>
          <a:p>
            <a:pPr>
              <a:lnSpc>
                <a:spcPts val="1680"/>
              </a:lnSpc>
            </a:pPr>
            <a:r>
              <a:rPr lang="en-US" sz="1200">
                <a:solidFill>
                  <a:srgbClr val="000000"/>
                </a:solidFill>
                <a:latin typeface="Libre Baskerville Bold"/>
              </a:rPr>
              <a:t>1000:</a:t>
            </a:r>
          </a:p>
        </p:txBody>
      </p:sp>
      <p:sp>
        <p:nvSpPr>
          <p:cNvPr name="TextBox 23" id="23"/>
          <p:cNvSpPr txBox="true"/>
          <p:nvPr/>
        </p:nvSpPr>
        <p:spPr>
          <a:xfrm rot="0">
            <a:off x="1350945" y="3598226"/>
            <a:ext cx="4169245" cy="240665"/>
          </a:xfrm>
          <a:prstGeom prst="rect">
            <a:avLst/>
          </a:prstGeom>
        </p:spPr>
        <p:txBody>
          <a:bodyPr anchor="t" rtlCol="false" tIns="0" lIns="0" bIns="0" rIns="0">
            <a:spAutoFit/>
          </a:bodyPr>
          <a:lstStyle/>
          <a:p>
            <a:pPr>
              <a:lnSpc>
                <a:spcPts val="1960"/>
              </a:lnSpc>
            </a:pPr>
            <a:r>
              <a:rPr lang="en-US" sz="1400" spc="-100">
                <a:solidFill>
                  <a:srgbClr val="000000"/>
                </a:solidFill>
                <a:latin typeface="Libre Baskerville"/>
              </a:rPr>
              <a:t>Un milieu de vie familial, sécuritaire et interculturel</a:t>
            </a:r>
          </a:p>
        </p:txBody>
      </p:sp>
      <p:sp>
        <p:nvSpPr>
          <p:cNvPr name="TextBox 24" id="24"/>
          <p:cNvSpPr txBox="true"/>
          <p:nvPr/>
        </p:nvSpPr>
        <p:spPr>
          <a:xfrm rot="0">
            <a:off x="1075507" y="3607751"/>
            <a:ext cx="235445" cy="198120"/>
          </a:xfrm>
          <a:prstGeom prst="rect">
            <a:avLst/>
          </a:prstGeom>
        </p:spPr>
        <p:txBody>
          <a:bodyPr anchor="t" rtlCol="false" tIns="0" lIns="0" bIns="0" rIns="0">
            <a:spAutoFit/>
          </a:bodyPr>
          <a:lstStyle/>
          <a:p>
            <a:pPr>
              <a:lnSpc>
                <a:spcPts val="1680"/>
              </a:lnSpc>
            </a:pPr>
            <a:r>
              <a:rPr lang="en-US" sz="1200">
                <a:solidFill>
                  <a:srgbClr val="000000"/>
                </a:solidFill>
                <a:latin typeface="Libre Baskerville Bold"/>
              </a:rPr>
              <a:t>1 :</a:t>
            </a:r>
          </a:p>
        </p:txBody>
      </p:sp>
      <p:sp>
        <p:nvSpPr>
          <p:cNvPr name="TextBox 25" id="25"/>
          <p:cNvSpPr txBox="true"/>
          <p:nvPr/>
        </p:nvSpPr>
        <p:spPr>
          <a:xfrm rot="0">
            <a:off x="1350945" y="4752628"/>
            <a:ext cx="3950798" cy="240665"/>
          </a:xfrm>
          <a:prstGeom prst="rect">
            <a:avLst/>
          </a:prstGeom>
        </p:spPr>
        <p:txBody>
          <a:bodyPr anchor="t" rtlCol="false" tIns="0" lIns="0" bIns="0" rIns="0">
            <a:spAutoFit/>
          </a:bodyPr>
          <a:lstStyle/>
          <a:p>
            <a:pPr>
              <a:lnSpc>
                <a:spcPts val="1960"/>
              </a:lnSpc>
            </a:pPr>
            <a:r>
              <a:rPr lang="en-US" sz="1400" spc="-100">
                <a:solidFill>
                  <a:srgbClr val="000000"/>
                </a:solidFill>
                <a:latin typeface="Libre Baskerville"/>
              </a:rPr>
              <a:t>Heures de bénévolat des mamans-relais</a:t>
            </a:r>
          </a:p>
        </p:txBody>
      </p:sp>
      <p:sp>
        <p:nvSpPr>
          <p:cNvPr name="TextBox 26" id="26"/>
          <p:cNvSpPr txBox="true"/>
          <p:nvPr/>
        </p:nvSpPr>
        <p:spPr>
          <a:xfrm rot="0">
            <a:off x="994926" y="4367609"/>
            <a:ext cx="316025" cy="198120"/>
          </a:xfrm>
          <a:prstGeom prst="rect">
            <a:avLst/>
          </a:prstGeom>
        </p:spPr>
        <p:txBody>
          <a:bodyPr anchor="t" rtlCol="false" tIns="0" lIns="0" bIns="0" rIns="0">
            <a:spAutoFit/>
          </a:bodyPr>
          <a:lstStyle/>
          <a:p>
            <a:pPr>
              <a:lnSpc>
                <a:spcPts val="1680"/>
              </a:lnSpc>
            </a:pPr>
            <a:r>
              <a:rPr lang="en-US" sz="1200">
                <a:solidFill>
                  <a:srgbClr val="000000"/>
                </a:solidFill>
                <a:latin typeface="Libre Baskerville Bold"/>
              </a:rPr>
              <a:t>26:</a:t>
            </a:r>
          </a:p>
        </p:txBody>
      </p:sp>
      <p:sp>
        <p:nvSpPr>
          <p:cNvPr name="TextBox 27" id="27"/>
          <p:cNvSpPr txBox="true"/>
          <p:nvPr/>
        </p:nvSpPr>
        <p:spPr>
          <a:xfrm rot="0">
            <a:off x="1350945" y="5955318"/>
            <a:ext cx="3199660" cy="240665"/>
          </a:xfrm>
          <a:prstGeom prst="rect">
            <a:avLst/>
          </a:prstGeom>
        </p:spPr>
        <p:txBody>
          <a:bodyPr anchor="t" rtlCol="false" tIns="0" lIns="0" bIns="0" rIns="0">
            <a:spAutoFit/>
          </a:bodyPr>
          <a:lstStyle/>
          <a:p>
            <a:pPr>
              <a:lnSpc>
                <a:spcPts val="1960"/>
              </a:lnSpc>
            </a:pPr>
            <a:r>
              <a:rPr lang="en-US" sz="1400" spc="-100">
                <a:solidFill>
                  <a:srgbClr val="000000"/>
                </a:solidFill>
                <a:latin typeface="Libre Baskerville"/>
              </a:rPr>
              <a:t>Références du milieu de la santé</a:t>
            </a:r>
          </a:p>
        </p:txBody>
      </p:sp>
      <p:sp>
        <p:nvSpPr>
          <p:cNvPr name="TextBox 28" id="28"/>
          <p:cNvSpPr txBox="true"/>
          <p:nvPr/>
        </p:nvSpPr>
        <p:spPr>
          <a:xfrm rot="0">
            <a:off x="886218" y="5964843"/>
            <a:ext cx="424734" cy="198120"/>
          </a:xfrm>
          <a:prstGeom prst="rect">
            <a:avLst/>
          </a:prstGeom>
        </p:spPr>
        <p:txBody>
          <a:bodyPr anchor="t" rtlCol="false" tIns="0" lIns="0" bIns="0" rIns="0">
            <a:spAutoFit/>
          </a:bodyPr>
          <a:lstStyle/>
          <a:p>
            <a:pPr>
              <a:lnSpc>
                <a:spcPts val="1680"/>
              </a:lnSpc>
            </a:pPr>
            <a:r>
              <a:rPr lang="en-US" sz="1200">
                <a:solidFill>
                  <a:srgbClr val="000000"/>
                </a:solidFill>
                <a:latin typeface="Libre Baskerville Bold"/>
              </a:rPr>
              <a:t>80%:</a:t>
            </a:r>
          </a:p>
        </p:txBody>
      </p:sp>
      <p:sp>
        <p:nvSpPr>
          <p:cNvPr name="TextBox 29" id="29"/>
          <p:cNvSpPr txBox="true"/>
          <p:nvPr/>
        </p:nvSpPr>
        <p:spPr>
          <a:xfrm rot="0">
            <a:off x="831521" y="4778862"/>
            <a:ext cx="479431" cy="198120"/>
          </a:xfrm>
          <a:prstGeom prst="rect">
            <a:avLst/>
          </a:prstGeom>
        </p:spPr>
        <p:txBody>
          <a:bodyPr anchor="t" rtlCol="false" tIns="0" lIns="0" bIns="0" rIns="0">
            <a:spAutoFit/>
          </a:bodyPr>
          <a:lstStyle/>
          <a:p>
            <a:pPr>
              <a:lnSpc>
                <a:spcPts val="1680"/>
              </a:lnSpc>
            </a:pPr>
            <a:r>
              <a:rPr lang="en-US" sz="1200">
                <a:solidFill>
                  <a:srgbClr val="000000"/>
                </a:solidFill>
                <a:latin typeface="Libre Baskerville Bold"/>
              </a:rPr>
              <a:t>2143 :</a:t>
            </a:r>
          </a:p>
        </p:txBody>
      </p:sp>
      <p:sp>
        <p:nvSpPr>
          <p:cNvPr name="TextBox 30" id="30"/>
          <p:cNvSpPr txBox="true"/>
          <p:nvPr/>
        </p:nvSpPr>
        <p:spPr>
          <a:xfrm rot="0">
            <a:off x="1350945" y="4324666"/>
            <a:ext cx="3431009" cy="240665"/>
          </a:xfrm>
          <a:prstGeom prst="rect">
            <a:avLst/>
          </a:prstGeom>
        </p:spPr>
        <p:txBody>
          <a:bodyPr anchor="t" rtlCol="false" tIns="0" lIns="0" bIns="0" rIns="0">
            <a:spAutoFit/>
          </a:bodyPr>
          <a:lstStyle/>
          <a:p>
            <a:pPr>
              <a:lnSpc>
                <a:spcPts val="1960"/>
              </a:lnSpc>
            </a:pPr>
            <a:r>
              <a:rPr lang="en-US" sz="1400" spc="-100">
                <a:solidFill>
                  <a:srgbClr val="000000"/>
                </a:solidFill>
                <a:latin typeface="Libre Baskerville"/>
              </a:rPr>
              <a:t>Mamans-relais bénévoles dévouées</a:t>
            </a:r>
          </a:p>
        </p:txBody>
      </p:sp>
      <p:sp>
        <p:nvSpPr>
          <p:cNvPr name="TextBox 31" id="31"/>
          <p:cNvSpPr txBox="true"/>
          <p:nvPr/>
        </p:nvSpPr>
        <p:spPr>
          <a:xfrm rot="0">
            <a:off x="968848" y="5295752"/>
            <a:ext cx="342103" cy="198120"/>
          </a:xfrm>
          <a:prstGeom prst="rect">
            <a:avLst/>
          </a:prstGeom>
        </p:spPr>
        <p:txBody>
          <a:bodyPr anchor="t" rtlCol="false" tIns="0" lIns="0" bIns="0" rIns="0">
            <a:spAutoFit/>
          </a:bodyPr>
          <a:lstStyle/>
          <a:p>
            <a:pPr>
              <a:lnSpc>
                <a:spcPts val="1680"/>
              </a:lnSpc>
            </a:pPr>
            <a:r>
              <a:rPr lang="en-US" sz="1200">
                <a:solidFill>
                  <a:srgbClr val="000000"/>
                </a:solidFill>
                <a:latin typeface="Libre Baskerville Bold"/>
              </a:rPr>
              <a:t>528:</a:t>
            </a:r>
          </a:p>
        </p:txBody>
      </p:sp>
      <p:sp>
        <p:nvSpPr>
          <p:cNvPr name="TextBox 32" id="32"/>
          <p:cNvSpPr txBox="true"/>
          <p:nvPr/>
        </p:nvSpPr>
        <p:spPr>
          <a:xfrm rot="0">
            <a:off x="1350945" y="5286227"/>
            <a:ext cx="4455819" cy="240665"/>
          </a:xfrm>
          <a:prstGeom prst="rect">
            <a:avLst/>
          </a:prstGeom>
        </p:spPr>
        <p:txBody>
          <a:bodyPr anchor="t" rtlCol="false" tIns="0" lIns="0" bIns="0" rIns="0">
            <a:spAutoFit/>
          </a:bodyPr>
          <a:lstStyle/>
          <a:p>
            <a:pPr>
              <a:lnSpc>
                <a:spcPts val="1960"/>
              </a:lnSpc>
            </a:pPr>
            <a:r>
              <a:rPr lang="en-US" sz="1400" spc="-100">
                <a:solidFill>
                  <a:srgbClr val="000000"/>
                </a:solidFill>
                <a:latin typeface="Libre Baskerville"/>
              </a:rPr>
              <a:t>Heures de bénévolat de gardiennage à l'accouchement</a:t>
            </a:r>
          </a:p>
        </p:txBody>
      </p:sp>
      <p:sp>
        <p:nvSpPr>
          <p:cNvPr name="TextBox 33" id="33"/>
          <p:cNvSpPr txBox="true"/>
          <p:nvPr/>
        </p:nvSpPr>
        <p:spPr>
          <a:xfrm rot="0">
            <a:off x="8530884" y="899760"/>
            <a:ext cx="491196"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3/46</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flipV="true">
            <a:off x="731520" y="1176094"/>
            <a:ext cx="8290560" cy="19050"/>
          </a:xfrm>
          <a:prstGeom prst="line">
            <a:avLst/>
          </a:prstGeom>
          <a:ln cap="flat" w="38100">
            <a:solidFill>
              <a:srgbClr val="000000"/>
            </a:solidFill>
            <a:prstDash val="solid"/>
            <a:headEnd type="none" len="sm" w="sm"/>
            <a:tailEnd type="none" len="sm" w="sm"/>
          </a:ln>
        </p:spPr>
      </p:sp>
      <p:sp>
        <p:nvSpPr>
          <p:cNvPr name="AutoShape 3" id="3"/>
          <p:cNvSpPr/>
          <p:nvPr/>
        </p:nvSpPr>
        <p:spPr>
          <a:xfrm>
            <a:off x="6437376" y="6267450"/>
            <a:ext cx="3316224" cy="0"/>
          </a:xfrm>
          <a:prstGeom prst="line">
            <a:avLst/>
          </a:prstGeom>
          <a:ln cap="flat" w="38100">
            <a:solidFill>
              <a:srgbClr val="000000"/>
            </a:solidFill>
            <a:prstDash val="solid"/>
            <a:headEnd type="none" len="sm" w="sm"/>
            <a:tailEnd type="none" len="sm" w="sm"/>
          </a:ln>
        </p:spPr>
      </p:sp>
      <p:grpSp>
        <p:nvGrpSpPr>
          <p:cNvPr name="Group 4" id="4"/>
          <p:cNvGrpSpPr>
            <a:grpSpLocks noChangeAspect="true"/>
          </p:cNvGrpSpPr>
          <p:nvPr/>
        </p:nvGrpSpPr>
        <p:grpSpPr>
          <a:xfrm rot="0">
            <a:off x="866845" y="2394602"/>
            <a:ext cx="4145280" cy="2331691"/>
            <a:chOff x="0" y="0"/>
            <a:chExt cx="11289030" cy="6350000"/>
          </a:xfrm>
        </p:grpSpPr>
        <p:sp>
          <p:nvSpPr>
            <p:cNvPr name="Freeform 5" id="5"/>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l="-3566" t="0" r="-3566" b="0"/>
              </a:stretch>
            </a:blipFill>
          </p:spPr>
        </p:sp>
      </p:grpSp>
      <p:sp>
        <p:nvSpPr>
          <p:cNvPr name="TextBox 6" id="6"/>
          <p:cNvSpPr txBox="true"/>
          <p:nvPr/>
        </p:nvSpPr>
        <p:spPr>
          <a:xfrm rot="0">
            <a:off x="8446917" y="896253"/>
            <a:ext cx="615715"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30/46</a:t>
            </a:r>
          </a:p>
        </p:txBody>
      </p:sp>
      <p:sp>
        <p:nvSpPr>
          <p:cNvPr name="TextBox 7" id="7"/>
          <p:cNvSpPr txBox="true"/>
          <p:nvPr/>
        </p:nvSpPr>
        <p:spPr>
          <a:xfrm rot="0">
            <a:off x="6437376" y="6248400"/>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8" id="8"/>
          <p:cNvSpPr txBox="true"/>
          <p:nvPr/>
        </p:nvSpPr>
        <p:spPr>
          <a:xfrm rot="0">
            <a:off x="731476" y="1245612"/>
            <a:ext cx="5674593" cy="356235"/>
          </a:xfrm>
          <a:prstGeom prst="rect">
            <a:avLst/>
          </a:prstGeom>
        </p:spPr>
        <p:txBody>
          <a:bodyPr anchor="t" rtlCol="false" tIns="0" lIns="0" bIns="0" rIns="0">
            <a:spAutoFit/>
          </a:bodyPr>
          <a:lstStyle/>
          <a:p>
            <a:pPr algn="just">
              <a:lnSpc>
                <a:spcPts val="2940"/>
              </a:lnSpc>
              <a:spcBef>
                <a:spcPct val="0"/>
              </a:spcBef>
            </a:pPr>
            <a:r>
              <a:rPr lang="en-US" sz="2100">
                <a:solidFill>
                  <a:srgbClr val="EDA33A"/>
                </a:solidFill>
                <a:latin typeface="Libre Baskerville Bold"/>
              </a:rPr>
              <a:t>3. Mobilisation et transformation sociale</a:t>
            </a:r>
          </a:p>
        </p:txBody>
      </p:sp>
      <p:sp>
        <p:nvSpPr>
          <p:cNvPr name="TextBox 9" id="9"/>
          <p:cNvSpPr txBox="true"/>
          <p:nvPr/>
        </p:nvSpPr>
        <p:spPr>
          <a:xfrm rot="0">
            <a:off x="731476" y="1674048"/>
            <a:ext cx="5125358" cy="240665"/>
          </a:xfrm>
          <a:prstGeom prst="rect">
            <a:avLst/>
          </a:prstGeom>
        </p:spPr>
        <p:txBody>
          <a:bodyPr anchor="t" rtlCol="false" tIns="0" lIns="0" bIns="0" rIns="0">
            <a:spAutoFit/>
          </a:bodyPr>
          <a:lstStyle/>
          <a:p>
            <a:pPr>
              <a:lnSpc>
                <a:spcPts val="1960"/>
              </a:lnSpc>
              <a:spcBef>
                <a:spcPct val="0"/>
              </a:spcBef>
            </a:pPr>
            <a:r>
              <a:rPr lang="en-US" sz="1400">
                <a:solidFill>
                  <a:srgbClr val="1B1C1F"/>
                </a:solidFill>
                <a:latin typeface="Libre Baskerville Bold"/>
              </a:rPr>
              <a:t>e) La part de nous qui est restée à la frontières suite…</a:t>
            </a:r>
          </a:p>
        </p:txBody>
      </p:sp>
      <p:sp>
        <p:nvSpPr>
          <p:cNvPr name="TextBox 10" id="10"/>
          <p:cNvSpPr txBox="true"/>
          <p:nvPr/>
        </p:nvSpPr>
        <p:spPr>
          <a:xfrm rot="0">
            <a:off x="5156045" y="2385077"/>
            <a:ext cx="3866079" cy="1140333"/>
          </a:xfrm>
          <a:prstGeom prst="rect">
            <a:avLst/>
          </a:prstGeom>
        </p:spPr>
        <p:txBody>
          <a:bodyPr anchor="t" rtlCol="false" tIns="0" lIns="0" bIns="0" rIns="0">
            <a:spAutoFit/>
          </a:bodyPr>
          <a:lstStyle/>
          <a:p>
            <a:pPr algn="just">
              <a:lnSpc>
                <a:spcPts val="1536"/>
              </a:lnSpc>
            </a:pPr>
            <a:r>
              <a:rPr lang="en-US" sz="1200">
                <a:solidFill>
                  <a:srgbClr val="1B1C1F"/>
                </a:solidFill>
                <a:latin typeface="Libre Baskerville"/>
              </a:rPr>
              <a:t>Merci également à la Caisse Desjardins pour leur financement. Le projet se poursuivra par la diffusion vidéo du cercle de parole et la parution d’un livre du même nom afin de laisser des traces. Ce projet sera consolidé dans les prochaines années.</a:t>
            </a:r>
          </a:p>
        </p:txBody>
      </p:sp>
      <p:sp>
        <p:nvSpPr>
          <p:cNvPr name="TextBox 11" id="11"/>
          <p:cNvSpPr txBox="true"/>
          <p:nvPr/>
        </p:nvSpPr>
        <p:spPr>
          <a:xfrm rot="0">
            <a:off x="731520" y="740678"/>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TextBox 12" id="12"/>
          <p:cNvSpPr txBox="true"/>
          <p:nvPr/>
        </p:nvSpPr>
        <p:spPr>
          <a:xfrm rot="0">
            <a:off x="5145428" y="3818365"/>
            <a:ext cx="3866079" cy="1140333"/>
          </a:xfrm>
          <a:prstGeom prst="rect">
            <a:avLst/>
          </a:prstGeom>
        </p:spPr>
        <p:txBody>
          <a:bodyPr anchor="t" rtlCol="false" tIns="0" lIns="0" bIns="0" rIns="0">
            <a:spAutoFit/>
          </a:bodyPr>
          <a:lstStyle/>
          <a:p>
            <a:pPr algn="just">
              <a:lnSpc>
                <a:spcPts val="1536"/>
              </a:lnSpc>
            </a:pPr>
            <a:r>
              <a:rPr lang="en-US" sz="1200">
                <a:solidFill>
                  <a:srgbClr val="1B1C1F"/>
                </a:solidFill>
                <a:latin typeface="Libre Baskerville"/>
              </a:rPr>
              <a:t>Merci à Mme Diane Lafleur, conseillère cadre du PSOC pour sa présence et Mme Lamia du Jefferey Hale. Merci au député Étienne Grandmont de St-Roch et Alicia Despins, conseillère municipale de Vanier, grande alliée de notre organisme.</a:t>
            </a:r>
          </a:p>
        </p:txBody>
      </p:sp>
      <p:sp>
        <p:nvSpPr>
          <p:cNvPr name="Freeform 13" id="13"/>
          <p:cNvSpPr/>
          <p:nvPr/>
        </p:nvSpPr>
        <p:spPr>
          <a:xfrm flipH="true" flipV="false" rot="-5597661">
            <a:off x="9660891" y="4296206"/>
            <a:ext cx="3471578" cy="5644843"/>
          </a:xfrm>
          <a:custGeom>
            <a:avLst/>
            <a:gdLst/>
            <a:ahLst/>
            <a:cxnLst/>
            <a:rect r="r" b="b" t="t" l="l"/>
            <a:pathLst>
              <a:path h="5644843" w="3471578">
                <a:moveTo>
                  <a:pt x="3471578" y="0"/>
                </a:moveTo>
                <a:lnTo>
                  <a:pt x="0" y="0"/>
                </a:lnTo>
                <a:lnTo>
                  <a:pt x="0" y="5644842"/>
                </a:lnTo>
                <a:lnTo>
                  <a:pt x="3471578" y="5644842"/>
                </a:lnTo>
                <a:lnTo>
                  <a:pt x="3471578" y="0"/>
                </a:lnTo>
                <a:close/>
              </a:path>
            </a:pathLst>
          </a:custGeom>
          <a:blipFill>
            <a:blip r:embed="rId3">
              <a:alphaModFix amt="38000"/>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true" flipV="false" rot="10394702">
            <a:off x="5221642" y="2013322"/>
            <a:ext cx="5538724" cy="5468231"/>
          </a:xfrm>
          <a:custGeom>
            <a:avLst/>
            <a:gdLst/>
            <a:ahLst/>
            <a:cxnLst/>
            <a:rect r="r" b="b" t="t" l="l"/>
            <a:pathLst>
              <a:path h="5468231" w="5538724">
                <a:moveTo>
                  <a:pt x="5538723" y="0"/>
                </a:moveTo>
                <a:lnTo>
                  <a:pt x="0" y="0"/>
                </a:lnTo>
                <a:lnTo>
                  <a:pt x="0" y="5468231"/>
                </a:lnTo>
                <a:lnTo>
                  <a:pt x="5538723" y="5468231"/>
                </a:lnTo>
                <a:lnTo>
                  <a:pt x="5538723" y="0"/>
                </a:lnTo>
                <a:close/>
              </a:path>
            </a:pathLst>
          </a:custGeom>
          <a:blipFill>
            <a:blip r:embed="rId5">
              <a:alphaModFix amt="38000"/>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1663402">
            <a:off x="5432293" y="2506847"/>
            <a:ext cx="5315872" cy="4099866"/>
          </a:xfrm>
          <a:custGeom>
            <a:avLst/>
            <a:gdLst/>
            <a:ahLst/>
            <a:cxnLst/>
            <a:rect r="r" b="b" t="t" l="l"/>
            <a:pathLst>
              <a:path h="4099866" w="5315872">
                <a:moveTo>
                  <a:pt x="0" y="0"/>
                </a:moveTo>
                <a:lnTo>
                  <a:pt x="5315872" y="0"/>
                </a:lnTo>
                <a:lnTo>
                  <a:pt x="5315872" y="4099866"/>
                </a:lnTo>
                <a:lnTo>
                  <a:pt x="0" y="4099866"/>
                </a:lnTo>
                <a:lnTo>
                  <a:pt x="0" y="0"/>
                </a:lnTo>
                <a:close/>
              </a:path>
            </a:pathLst>
          </a:custGeom>
          <a:blipFill>
            <a:blip r:embed="rId7">
              <a:alphaModFix amt="38000"/>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flipV="true">
            <a:off x="731520" y="1176094"/>
            <a:ext cx="8290560" cy="19050"/>
          </a:xfrm>
          <a:prstGeom prst="line">
            <a:avLst/>
          </a:prstGeom>
          <a:ln cap="flat" w="38100">
            <a:solidFill>
              <a:srgbClr val="000000"/>
            </a:solidFill>
            <a:prstDash val="solid"/>
            <a:headEnd type="none" len="sm" w="sm"/>
            <a:tailEnd type="none" len="sm" w="sm"/>
          </a:ln>
        </p:spPr>
      </p:sp>
      <p:sp>
        <p:nvSpPr>
          <p:cNvPr name="Freeform 3" id="3"/>
          <p:cNvSpPr/>
          <p:nvPr/>
        </p:nvSpPr>
        <p:spPr>
          <a:xfrm flipH="false" flipV="false" rot="0">
            <a:off x="273543" y="1544697"/>
            <a:ext cx="9206514" cy="4945574"/>
          </a:xfrm>
          <a:custGeom>
            <a:avLst/>
            <a:gdLst/>
            <a:ahLst/>
            <a:cxnLst/>
            <a:rect r="r" b="b" t="t" l="l"/>
            <a:pathLst>
              <a:path h="4945574" w="9206514">
                <a:moveTo>
                  <a:pt x="0" y="0"/>
                </a:moveTo>
                <a:lnTo>
                  <a:pt x="9206514" y="0"/>
                </a:lnTo>
                <a:lnTo>
                  <a:pt x="9206514" y="4945574"/>
                </a:lnTo>
                <a:lnTo>
                  <a:pt x="0" y="4945574"/>
                </a:lnTo>
                <a:lnTo>
                  <a:pt x="0" y="0"/>
                </a:lnTo>
                <a:close/>
              </a:path>
            </a:pathLst>
          </a:custGeom>
          <a:blipFill>
            <a:blip r:embed="rId2">
              <a:alphaModFix amt="9999"/>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a:off x="6437376" y="6267450"/>
            <a:ext cx="3316224" cy="0"/>
          </a:xfrm>
          <a:prstGeom prst="line">
            <a:avLst/>
          </a:prstGeom>
          <a:ln cap="flat" w="38100">
            <a:solidFill>
              <a:srgbClr val="000000"/>
            </a:solidFill>
            <a:prstDash val="solid"/>
            <a:headEnd type="none" len="sm" w="sm"/>
            <a:tailEnd type="none" len="sm" w="sm"/>
          </a:ln>
        </p:spPr>
      </p:sp>
      <p:sp>
        <p:nvSpPr>
          <p:cNvPr name="TextBox 5" id="5"/>
          <p:cNvSpPr txBox="true"/>
          <p:nvPr/>
        </p:nvSpPr>
        <p:spPr>
          <a:xfrm rot="0">
            <a:off x="8446917" y="896253"/>
            <a:ext cx="617516"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31/46</a:t>
            </a:r>
          </a:p>
        </p:txBody>
      </p:sp>
      <p:sp>
        <p:nvSpPr>
          <p:cNvPr name="TextBox 6" id="6"/>
          <p:cNvSpPr txBox="true"/>
          <p:nvPr/>
        </p:nvSpPr>
        <p:spPr>
          <a:xfrm rot="0">
            <a:off x="6437376" y="6248400"/>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7" id="7"/>
          <p:cNvSpPr txBox="true"/>
          <p:nvPr/>
        </p:nvSpPr>
        <p:spPr>
          <a:xfrm rot="0">
            <a:off x="731476" y="1245612"/>
            <a:ext cx="5674593" cy="356235"/>
          </a:xfrm>
          <a:prstGeom prst="rect">
            <a:avLst/>
          </a:prstGeom>
        </p:spPr>
        <p:txBody>
          <a:bodyPr anchor="t" rtlCol="false" tIns="0" lIns="0" bIns="0" rIns="0">
            <a:spAutoFit/>
          </a:bodyPr>
          <a:lstStyle/>
          <a:p>
            <a:pPr algn="just">
              <a:lnSpc>
                <a:spcPts val="2940"/>
              </a:lnSpc>
              <a:spcBef>
                <a:spcPct val="0"/>
              </a:spcBef>
            </a:pPr>
            <a:r>
              <a:rPr lang="en-US" sz="2100">
                <a:solidFill>
                  <a:srgbClr val="EDA33A"/>
                </a:solidFill>
                <a:latin typeface="Libre Baskerville Bold"/>
              </a:rPr>
              <a:t>3. Mobilisation et transformation sociale</a:t>
            </a:r>
          </a:p>
        </p:txBody>
      </p:sp>
      <p:sp>
        <p:nvSpPr>
          <p:cNvPr name="TextBox 8" id="8"/>
          <p:cNvSpPr txBox="true"/>
          <p:nvPr/>
        </p:nvSpPr>
        <p:spPr>
          <a:xfrm rot="0">
            <a:off x="731476" y="1782624"/>
            <a:ext cx="3866123" cy="949833"/>
          </a:xfrm>
          <a:prstGeom prst="rect">
            <a:avLst/>
          </a:prstGeom>
        </p:spPr>
        <p:txBody>
          <a:bodyPr anchor="t" rtlCol="false" tIns="0" lIns="0" bIns="0" rIns="0">
            <a:spAutoFit/>
          </a:bodyPr>
          <a:lstStyle/>
          <a:p>
            <a:pPr algn="just">
              <a:lnSpc>
                <a:spcPts val="1536"/>
              </a:lnSpc>
            </a:pPr>
          </a:p>
          <a:p>
            <a:pPr algn="just">
              <a:lnSpc>
                <a:spcPts val="1536"/>
              </a:lnSpc>
            </a:pPr>
            <a:r>
              <a:rPr lang="en-US" sz="1200">
                <a:solidFill>
                  <a:srgbClr val="EDA33A"/>
                </a:solidFill>
                <a:latin typeface="Libre Baskerville Bold"/>
              </a:rPr>
              <a:t>Comité d'implication permanents</a:t>
            </a:r>
          </a:p>
          <a:p>
            <a:pPr algn="just">
              <a:lnSpc>
                <a:spcPts val="1536"/>
              </a:lnSpc>
            </a:pPr>
            <a:r>
              <a:rPr lang="en-US" sz="1200">
                <a:solidFill>
                  <a:srgbClr val="1B1C1F"/>
                </a:solidFill>
                <a:latin typeface="Libre Baskerville Bold"/>
              </a:rPr>
              <a:t>Plaçant au coeur de notre vie les membres utilisatrices, notre organisme compte divers comités:</a:t>
            </a:r>
          </a:p>
        </p:txBody>
      </p:sp>
      <p:sp>
        <p:nvSpPr>
          <p:cNvPr name="TextBox 9" id="9"/>
          <p:cNvSpPr txBox="true"/>
          <p:nvPr/>
        </p:nvSpPr>
        <p:spPr>
          <a:xfrm rot="0">
            <a:off x="731520" y="740678"/>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TextBox 10" id="10"/>
          <p:cNvSpPr txBox="true"/>
          <p:nvPr/>
        </p:nvSpPr>
        <p:spPr>
          <a:xfrm rot="0">
            <a:off x="731520" y="2803396"/>
            <a:ext cx="3967176" cy="1036320"/>
          </a:xfrm>
          <a:prstGeom prst="rect">
            <a:avLst/>
          </a:prstGeom>
        </p:spPr>
        <p:txBody>
          <a:bodyPr anchor="t" rtlCol="false" tIns="0" lIns="0" bIns="0" rIns="0">
            <a:spAutoFit/>
          </a:bodyPr>
          <a:lstStyle/>
          <a:p>
            <a:pPr>
              <a:lnSpc>
                <a:spcPts val="1679"/>
              </a:lnSpc>
            </a:pPr>
            <a:r>
              <a:rPr lang="en-US" sz="1200">
                <a:solidFill>
                  <a:srgbClr val="EDA33A"/>
                </a:solidFill>
                <a:latin typeface="Libre Baskerville Bold"/>
              </a:rPr>
              <a:t>Comité  permanent de formation</a:t>
            </a:r>
          </a:p>
          <a:p>
            <a:pPr>
              <a:lnSpc>
                <a:spcPts val="1679"/>
              </a:lnSpc>
              <a:spcBef>
                <a:spcPct val="0"/>
              </a:spcBef>
            </a:pPr>
            <a:r>
              <a:rPr lang="en-US" sz="1200">
                <a:solidFill>
                  <a:srgbClr val="1B1C1F"/>
                </a:solidFill>
                <a:latin typeface="Libre Baskerville Bold"/>
              </a:rPr>
              <a:t>Planification, mise à jour de la formation Devenir maman-relais, soins interculturels en contexte périnatals. Ce comité compte également notre vice-présidente qui contribue au contenu. </a:t>
            </a:r>
          </a:p>
        </p:txBody>
      </p:sp>
      <p:sp>
        <p:nvSpPr>
          <p:cNvPr name="TextBox 11" id="11"/>
          <p:cNvSpPr txBox="true"/>
          <p:nvPr/>
        </p:nvSpPr>
        <p:spPr>
          <a:xfrm rot="0">
            <a:off x="5020976" y="2803396"/>
            <a:ext cx="3868368" cy="1036320"/>
          </a:xfrm>
          <a:prstGeom prst="rect">
            <a:avLst/>
          </a:prstGeom>
        </p:spPr>
        <p:txBody>
          <a:bodyPr anchor="t" rtlCol="false" tIns="0" lIns="0" bIns="0" rIns="0">
            <a:spAutoFit/>
          </a:bodyPr>
          <a:lstStyle/>
          <a:p>
            <a:pPr>
              <a:lnSpc>
                <a:spcPts val="1679"/>
              </a:lnSpc>
            </a:pPr>
            <a:r>
              <a:rPr lang="en-US" sz="1200">
                <a:solidFill>
                  <a:srgbClr val="F5A72B"/>
                </a:solidFill>
                <a:latin typeface="Libre Baskerville Bold"/>
              </a:rPr>
              <a:t>Groupes Facebook mobilisation mamans-relais: </a:t>
            </a:r>
            <a:r>
              <a:rPr lang="en-US" sz="1200">
                <a:solidFill>
                  <a:srgbClr val="1B1C1F"/>
                </a:solidFill>
                <a:latin typeface="Libre Baskerville Bold"/>
              </a:rPr>
              <a:t>se tenir la main pour aider, répondre aux besoins des mamans-relais, favoriser la cohésion et le sentiment d'appartenance. </a:t>
            </a:r>
          </a:p>
          <a:p>
            <a:pPr>
              <a:lnSpc>
                <a:spcPts val="1679"/>
              </a:lnSpc>
              <a:spcBef>
                <a:spcPct val="0"/>
              </a:spcBef>
            </a:pPr>
            <a:r>
              <a:rPr lang="en-US" sz="1200">
                <a:solidFill>
                  <a:srgbClr val="1B1C1F"/>
                </a:solidFill>
                <a:latin typeface="Libre Baskerville Bold"/>
              </a:rPr>
              <a:t>Ce dernier compte 56 membres.</a:t>
            </a:r>
          </a:p>
        </p:txBody>
      </p:sp>
      <p:sp>
        <p:nvSpPr>
          <p:cNvPr name="TextBox 12" id="12"/>
          <p:cNvSpPr txBox="true"/>
          <p:nvPr/>
        </p:nvSpPr>
        <p:spPr>
          <a:xfrm rot="0">
            <a:off x="731520" y="5085586"/>
            <a:ext cx="3967176" cy="826770"/>
          </a:xfrm>
          <a:prstGeom prst="rect">
            <a:avLst/>
          </a:prstGeom>
        </p:spPr>
        <p:txBody>
          <a:bodyPr anchor="t" rtlCol="false" tIns="0" lIns="0" bIns="0" rIns="0">
            <a:spAutoFit/>
          </a:bodyPr>
          <a:lstStyle/>
          <a:p>
            <a:pPr>
              <a:lnSpc>
                <a:spcPts val="1679"/>
              </a:lnSpc>
            </a:pPr>
            <a:r>
              <a:rPr lang="en-US" sz="1200">
                <a:solidFill>
                  <a:srgbClr val="F5A72B"/>
                </a:solidFill>
                <a:latin typeface="Libre Baskerville Bold"/>
              </a:rPr>
              <a:t>Comité  permanent de la JIFA</a:t>
            </a:r>
          </a:p>
          <a:p>
            <a:pPr>
              <a:lnSpc>
                <a:spcPts val="1679"/>
              </a:lnSpc>
              <a:spcBef>
                <a:spcPct val="0"/>
              </a:spcBef>
            </a:pPr>
            <a:r>
              <a:rPr lang="en-US" sz="1200">
                <a:solidFill>
                  <a:srgbClr val="1B1C1F"/>
                </a:solidFill>
                <a:latin typeface="Libre Baskerville Bold"/>
              </a:rPr>
              <a:t> Composé de membres utilisatrices, de mamans-relais, du CA, de la coordination et des salariées, ce comité planifie et coordonne cet événement. </a:t>
            </a:r>
          </a:p>
        </p:txBody>
      </p:sp>
      <p:sp>
        <p:nvSpPr>
          <p:cNvPr name="TextBox 13" id="13"/>
          <p:cNvSpPr txBox="true"/>
          <p:nvPr/>
        </p:nvSpPr>
        <p:spPr>
          <a:xfrm rot="0">
            <a:off x="731520" y="3963541"/>
            <a:ext cx="3967176" cy="826770"/>
          </a:xfrm>
          <a:prstGeom prst="rect">
            <a:avLst/>
          </a:prstGeom>
        </p:spPr>
        <p:txBody>
          <a:bodyPr anchor="t" rtlCol="false" tIns="0" lIns="0" bIns="0" rIns="0">
            <a:spAutoFit/>
          </a:bodyPr>
          <a:lstStyle/>
          <a:p>
            <a:pPr>
              <a:lnSpc>
                <a:spcPts val="1679"/>
              </a:lnSpc>
              <a:spcBef>
                <a:spcPct val="0"/>
              </a:spcBef>
            </a:pPr>
            <a:r>
              <a:rPr lang="en-US" sz="1200">
                <a:solidFill>
                  <a:srgbClr val="F5A72B"/>
                </a:solidFill>
                <a:latin typeface="Libre Baskerville Bold"/>
              </a:rPr>
              <a:t>Comité  permanent de financement</a:t>
            </a:r>
            <a:r>
              <a:rPr lang="en-US" sz="1200">
                <a:solidFill>
                  <a:srgbClr val="1B1C1F"/>
                </a:solidFill>
                <a:latin typeface="Libre Baskerville Bold"/>
              </a:rPr>
              <a:t> Prospection, rédaction de demandes et proposition de projets de transformation sociale, nous sommes fières d'avoir obtenu l'admissibilité PSOC! </a:t>
            </a:r>
          </a:p>
        </p:txBody>
      </p:sp>
      <p:sp>
        <p:nvSpPr>
          <p:cNvPr name="TextBox 14" id="14"/>
          <p:cNvSpPr txBox="true"/>
          <p:nvPr/>
        </p:nvSpPr>
        <p:spPr>
          <a:xfrm rot="0">
            <a:off x="5020976" y="1773108"/>
            <a:ext cx="3810127" cy="617220"/>
          </a:xfrm>
          <a:prstGeom prst="rect">
            <a:avLst/>
          </a:prstGeom>
        </p:spPr>
        <p:txBody>
          <a:bodyPr anchor="t" rtlCol="false" tIns="0" lIns="0" bIns="0" rIns="0">
            <a:spAutoFit/>
          </a:bodyPr>
          <a:lstStyle/>
          <a:p>
            <a:pPr>
              <a:lnSpc>
                <a:spcPts val="1679"/>
              </a:lnSpc>
              <a:spcBef>
                <a:spcPct val="0"/>
              </a:spcBef>
            </a:pPr>
            <a:r>
              <a:rPr lang="en-US" sz="1200">
                <a:solidFill>
                  <a:srgbClr val="F5A72B"/>
                </a:solidFill>
                <a:latin typeface="Libre Baskerville Bold"/>
              </a:rPr>
              <a:t>Comité  permanent de la gestion des dons</a:t>
            </a:r>
            <a:r>
              <a:rPr lang="en-US" sz="1200">
                <a:solidFill>
                  <a:srgbClr val="1B1C1F"/>
                </a:solidFill>
                <a:latin typeface="Libre Baskerville Bold"/>
              </a:rPr>
              <a:t> L'équipe salariée a repris la gestion de ce dernier.</a:t>
            </a:r>
          </a:p>
        </p:txBody>
      </p:sp>
      <p:grpSp>
        <p:nvGrpSpPr>
          <p:cNvPr name="Group 15" id="15"/>
          <p:cNvGrpSpPr>
            <a:grpSpLocks noChangeAspect="true"/>
          </p:cNvGrpSpPr>
          <p:nvPr/>
        </p:nvGrpSpPr>
        <p:grpSpPr>
          <a:xfrm rot="0">
            <a:off x="5082597" y="3906391"/>
            <a:ext cx="3673077" cy="2066080"/>
            <a:chOff x="0" y="0"/>
            <a:chExt cx="11289030" cy="6350000"/>
          </a:xfrm>
        </p:grpSpPr>
        <p:sp>
          <p:nvSpPr>
            <p:cNvPr name="Freeform 16" id="16"/>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l="-14460" t="0" r="-12557" b="-27031"/>
              </a:stretch>
            </a:blipFill>
          </p:spPr>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flipV="true">
            <a:off x="731564" y="1144068"/>
            <a:ext cx="8290560" cy="19050"/>
          </a:xfrm>
          <a:prstGeom prst="line">
            <a:avLst/>
          </a:prstGeom>
          <a:ln cap="flat" w="38100">
            <a:solidFill>
              <a:srgbClr val="000000"/>
            </a:solidFill>
            <a:prstDash val="solid"/>
            <a:headEnd type="none" len="sm" w="sm"/>
            <a:tailEnd type="none" len="sm" w="sm"/>
          </a:ln>
        </p:spPr>
      </p:sp>
      <p:sp>
        <p:nvSpPr>
          <p:cNvPr name="TextBox 3" id="3"/>
          <p:cNvSpPr txBox="true"/>
          <p:nvPr/>
        </p:nvSpPr>
        <p:spPr>
          <a:xfrm rot="0">
            <a:off x="6427451" y="6201142"/>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AutoShape 4" id="4"/>
          <p:cNvSpPr/>
          <p:nvPr/>
        </p:nvSpPr>
        <p:spPr>
          <a:xfrm>
            <a:off x="6427451" y="6201142"/>
            <a:ext cx="3326106" cy="0"/>
          </a:xfrm>
          <a:prstGeom prst="line">
            <a:avLst/>
          </a:prstGeom>
          <a:ln cap="flat" w="38100">
            <a:solidFill>
              <a:srgbClr val="000000"/>
            </a:solidFill>
            <a:prstDash val="solid"/>
            <a:headEnd type="none" len="sm" w="sm"/>
            <a:tailEnd type="none" len="sm" w="sm"/>
          </a:ln>
        </p:spPr>
      </p:sp>
      <p:sp>
        <p:nvSpPr>
          <p:cNvPr name="Freeform 5" id="5"/>
          <p:cNvSpPr/>
          <p:nvPr/>
        </p:nvSpPr>
        <p:spPr>
          <a:xfrm flipH="true" flipV="false" rot="-5597661">
            <a:off x="3364746" y="4964496"/>
            <a:ext cx="3471578" cy="5644843"/>
          </a:xfrm>
          <a:custGeom>
            <a:avLst/>
            <a:gdLst/>
            <a:ahLst/>
            <a:cxnLst/>
            <a:rect r="r" b="b" t="t" l="l"/>
            <a:pathLst>
              <a:path h="5644843" w="3471578">
                <a:moveTo>
                  <a:pt x="3471578" y="0"/>
                </a:moveTo>
                <a:lnTo>
                  <a:pt x="0" y="0"/>
                </a:lnTo>
                <a:lnTo>
                  <a:pt x="0" y="5644843"/>
                </a:lnTo>
                <a:lnTo>
                  <a:pt x="3471578" y="5644843"/>
                </a:lnTo>
                <a:lnTo>
                  <a:pt x="3471578" y="0"/>
                </a:lnTo>
                <a:close/>
              </a:path>
            </a:pathLst>
          </a:custGeom>
          <a:blipFill>
            <a:blip r:embed="rId2">
              <a:alphaModFix amt="17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6652476">
            <a:off x="-562103" y="2772611"/>
            <a:ext cx="5089012" cy="5024242"/>
          </a:xfrm>
          <a:custGeom>
            <a:avLst/>
            <a:gdLst/>
            <a:ahLst/>
            <a:cxnLst/>
            <a:rect r="r" b="b" t="t" l="l"/>
            <a:pathLst>
              <a:path h="5024242" w="5089012">
                <a:moveTo>
                  <a:pt x="0" y="0"/>
                </a:moveTo>
                <a:lnTo>
                  <a:pt x="5089011" y="0"/>
                </a:lnTo>
                <a:lnTo>
                  <a:pt x="5089011" y="5024242"/>
                </a:lnTo>
                <a:lnTo>
                  <a:pt x="0" y="5024242"/>
                </a:lnTo>
                <a:lnTo>
                  <a:pt x="0" y="0"/>
                </a:lnTo>
                <a:close/>
              </a:path>
            </a:pathLst>
          </a:custGeom>
          <a:blipFill>
            <a:blip r:embed="rId4">
              <a:alphaModFix amt="17000"/>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1663402">
            <a:off x="-863852" y="3175137"/>
            <a:ext cx="5315872" cy="4099866"/>
          </a:xfrm>
          <a:custGeom>
            <a:avLst/>
            <a:gdLst/>
            <a:ahLst/>
            <a:cxnLst/>
            <a:rect r="r" b="b" t="t" l="l"/>
            <a:pathLst>
              <a:path h="4099866" w="5315872">
                <a:moveTo>
                  <a:pt x="0" y="0"/>
                </a:moveTo>
                <a:lnTo>
                  <a:pt x="5315872" y="0"/>
                </a:lnTo>
                <a:lnTo>
                  <a:pt x="5315872" y="4099866"/>
                </a:lnTo>
                <a:lnTo>
                  <a:pt x="0" y="4099866"/>
                </a:lnTo>
                <a:lnTo>
                  <a:pt x="0" y="0"/>
                </a:lnTo>
                <a:close/>
              </a:path>
            </a:pathLst>
          </a:custGeom>
          <a:blipFill>
            <a:blip r:embed="rId6">
              <a:alphaModFix amt="17000"/>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3265350" y="3252481"/>
            <a:ext cx="3199313" cy="571250"/>
            <a:chOff x="0" y="0"/>
            <a:chExt cx="4265750" cy="761666"/>
          </a:xfrm>
        </p:grpSpPr>
        <p:sp>
          <p:nvSpPr>
            <p:cNvPr name="Freeform 9" id="9"/>
            <p:cNvSpPr/>
            <p:nvPr/>
          </p:nvSpPr>
          <p:spPr>
            <a:xfrm flipH="false" flipV="false" rot="0">
              <a:off x="0" y="46648"/>
              <a:ext cx="925081" cy="668371"/>
            </a:xfrm>
            <a:custGeom>
              <a:avLst/>
              <a:gdLst/>
              <a:ahLst/>
              <a:cxnLst/>
              <a:rect r="r" b="b" t="t" l="l"/>
              <a:pathLst>
                <a:path h="668371" w="925081">
                  <a:moveTo>
                    <a:pt x="0" y="0"/>
                  </a:moveTo>
                  <a:lnTo>
                    <a:pt x="925081" y="0"/>
                  </a:lnTo>
                  <a:lnTo>
                    <a:pt x="925081" y="668371"/>
                  </a:lnTo>
                  <a:lnTo>
                    <a:pt x="0" y="66837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1642292" y="0"/>
              <a:ext cx="999379" cy="761666"/>
            </a:xfrm>
            <a:custGeom>
              <a:avLst/>
              <a:gdLst/>
              <a:ahLst/>
              <a:cxnLst/>
              <a:rect r="r" b="b" t="t" l="l"/>
              <a:pathLst>
                <a:path h="761666" w="999379">
                  <a:moveTo>
                    <a:pt x="0" y="0"/>
                  </a:moveTo>
                  <a:lnTo>
                    <a:pt x="999379" y="0"/>
                  </a:lnTo>
                  <a:lnTo>
                    <a:pt x="999379" y="761666"/>
                  </a:lnTo>
                  <a:lnTo>
                    <a:pt x="0" y="76166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3358883" y="68531"/>
              <a:ext cx="906867" cy="624605"/>
            </a:xfrm>
            <a:custGeom>
              <a:avLst/>
              <a:gdLst/>
              <a:ahLst/>
              <a:cxnLst/>
              <a:rect r="r" b="b" t="t" l="l"/>
              <a:pathLst>
                <a:path h="624605" w="906867">
                  <a:moveTo>
                    <a:pt x="0" y="0"/>
                  </a:moveTo>
                  <a:lnTo>
                    <a:pt x="906867" y="0"/>
                  </a:lnTo>
                  <a:lnTo>
                    <a:pt x="906867" y="624604"/>
                  </a:lnTo>
                  <a:lnTo>
                    <a:pt x="0" y="62460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grpSp>
        <p:nvGrpSpPr>
          <p:cNvPr name="Group 12" id="12"/>
          <p:cNvGrpSpPr>
            <a:grpSpLocks noChangeAspect="true"/>
          </p:cNvGrpSpPr>
          <p:nvPr/>
        </p:nvGrpSpPr>
        <p:grpSpPr>
          <a:xfrm rot="0">
            <a:off x="6309888" y="4240112"/>
            <a:ext cx="2688605" cy="1922353"/>
            <a:chOff x="0" y="0"/>
            <a:chExt cx="7620000" cy="5448300"/>
          </a:xfrm>
        </p:grpSpPr>
        <p:sp>
          <p:nvSpPr>
            <p:cNvPr name="Freeform 13" id="13"/>
            <p:cNvSpPr/>
            <p:nvPr/>
          </p:nvSpPr>
          <p:spPr>
            <a:xfrm flipH="false" flipV="false" rot="0">
              <a:off x="0" y="0"/>
              <a:ext cx="7618730" cy="5448300"/>
            </a:xfrm>
            <a:custGeom>
              <a:avLst/>
              <a:gdLst/>
              <a:ahLst/>
              <a:cxnLst/>
              <a:rect r="r" b="b" t="t" l="l"/>
              <a:pathLst>
                <a:path h="5448300" w="7618730">
                  <a:moveTo>
                    <a:pt x="6323330" y="0"/>
                  </a:moveTo>
                  <a:lnTo>
                    <a:pt x="1296670" y="0"/>
                  </a:lnTo>
                  <a:cubicBezTo>
                    <a:pt x="580390" y="0"/>
                    <a:pt x="0" y="580390"/>
                    <a:pt x="0" y="1296670"/>
                  </a:cubicBezTo>
                  <a:lnTo>
                    <a:pt x="0" y="5448300"/>
                  </a:lnTo>
                  <a:lnTo>
                    <a:pt x="6322060" y="5448300"/>
                  </a:lnTo>
                  <a:cubicBezTo>
                    <a:pt x="7038340" y="5448300"/>
                    <a:pt x="7618730" y="4867910"/>
                    <a:pt x="7618730" y="4151630"/>
                  </a:cubicBezTo>
                  <a:lnTo>
                    <a:pt x="7618730" y="0"/>
                  </a:lnTo>
                  <a:lnTo>
                    <a:pt x="6323330" y="0"/>
                  </a:lnTo>
                  <a:close/>
                </a:path>
              </a:pathLst>
            </a:custGeom>
            <a:blipFill>
              <a:blip r:embed="rId14"/>
              <a:stretch>
                <a:fillRect l="0" t="-2438" r="0" b="-2438"/>
              </a:stretch>
            </a:blipFill>
          </p:spPr>
        </p:sp>
      </p:grpSp>
      <p:sp>
        <p:nvSpPr>
          <p:cNvPr name="TextBox 14" id="14"/>
          <p:cNvSpPr txBox="true"/>
          <p:nvPr/>
        </p:nvSpPr>
        <p:spPr>
          <a:xfrm rot="0">
            <a:off x="731520" y="1696274"/>
            <a:ext cx="2376171" cy="306705"/>
          </a:xfrm>
          <a:prstGeom prst="rect">
            <a:avLst/>
          </a:prstGeom>
        </p:spPr>
        <p:txBody>
          <a:bodyPr anchor="t" rtlCol="false" tIns="0" lIns="0" bIns="0" rIns="0">
            <a:spAutoFit/>
          </a:bodyPr>
          <a:lstStyle/>
          <a:p>
            <a:pPr algn="ctr">
              <a:lnSpc>
                <a:spcPts val="2519"/>
              </a:lnSpc>
              <a:spcBef>
                <a:spcPct val="0"/>
              </a:spcBef>
            </a:pPr>
            <a:r>
              <a:rPr lang="en-US" sz="1799">
                <a:solidFill>
                  <a:srgbClr val="EDA33A"/>
                </a:solidFill>
                <a:latin typeface="Libre Baskerville Bold"/>
              </a:rPr>
              <a:t>Projet PROLISA</a:t>
            </a:r>
          </a:p>
        </p:txBody>
      </p:sp>
      <p:sp>
        <p:nvSpPr>
          <p:cNvPr name="TextBox 15" id="15"/>
          <p:cNvSpPr txBox="true"/>
          <p:nvPr/>
        </p:nvSpPr>
        <p:spPr>
          <a:xfrm rot="0">
            <a:off x="731520" y="1326883"/>
            <a:ext cx="6687111" cy="356235"/>
          </a:xfrm>
          <a:prstGeom prst="rect">
            <a:avLst/>
          </a:prstGeom>
        </p:spPr>
        <p:txBody>
          <a:bodyPr anchor="t" rtlCol="false" tIns="0" lIns="0" bIns="0" rIns="0">
            <a:spAutoFit/>
          </a:bodyPr>
          <a:lstStyle/>
          <a:p>
            <a:pPr>
              <a:lnSpc>
                <a:spcPts val="2940"/>
              </a:lnSpc>
              <a:spcBef>
                <a:spcPct val="0"/>
              </a:spcBef>
            </a:pPr>
            <a:r>
              <a:rPr lang="en-US" sz="2100">
                <a:solidFill>
                  <a:srgbClr val="EDA33A"/>
                </a:solidFill>
                <a:latin typeface="Libre Baskerville Bold"/>
              </a:rPr>
              <a:t>4. La recherche et la transformation sociale</a:t>
            </a:r>
          </a:p>
        </p:txBody>
      </p:sp>
      <p:sp>
        <p:nvSpPr>
          <p:cNvPr name="TextBox 16" id="16"/>
          <p:cNvSpPr txBox="true"/>
          <p:nvPr/>
        </p:nvSpPr>
        <p:spPr>
          <a:xfrm rot="0">
            <a:off x="8437435" y="848995"/>
            <a:ext cx="603695"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32/46</a:t>
            </a:r>
          </a:p>
        </p:txBody>
      </p:sp>
      <p:sp>
        <p:nvSpPr>
          <p:cNvPr name="TextBox 17" id="17"/>
          <p:cNvSpPr txBox="true"/>
          <p:nvPr/>
        </p:nvSpPr>
        <p:spPr>
          <a:xfrm rot="0">
            <a:off x="731564" y="693420"/>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TextBox 18" id="18"/>
          <p:cNvSpPr txBox="true"/>
          <p:nvPr/>
        </p:nvSpPr>
        <p:spPr>
          <a:xfrm rot="0">
            <a:off x="731520" y="2035186"/>
            <a:ext cx="8266973" cy="1036320"/>
          </a:xfrm>
          <a:prstGeom prst="rect">
            <a:avLst/>
          </a:prstGeom>
        </p:spPr>
        <p:txBody>
          <a:bodyPr anchor="t" rtlCol="false" tIns="0" lIns="0" bIns="0" rIns="0">
            <a:spAutoFit/>
          </a:bodyPr>
          <a:lstStyle/>
          <a:p>
            <a:pPr algn="just">
              <a:lnSpc>
                <a:spcPts val="1679"/>
              </a:lnSpc>
              <a:spcBef>
                <a:spcPct val="0"/>
              </a:spcBef>
            </a:pPr>
            <a:r>
              <a:rPr lang="en-US" sz="1200" spc="-25">
                <a:solidFill>
                  <a:srgbClr val="000000"/>
                </a:solidFill>
                <a:latin typeface="Libre Baskerville"/>
              </a:rPr>
              <a:t>Dès 2021, le SRPFIQ a élaboré un projet en collaboration avec Marie-Pierre Gagnon de la Faculté des sciences infirmières de l’Université Laval dans le cadre du programme Engagement (Fonds de Recherche  de  Québec)  afin de soutenir les mères immigrantes dans leur appropriation des outils numériques.</a:t>
            </a:r>
          </a:p>
          <a:p>
            <a:pPr algn="just">
              <a:lnSpc>
                <a:spcPts val="1679"/>
              </a:lnSpc>
              <a:spcBef>
                <a:spcPct val="0"/>
              </a:spcBef>
            </a:pPr>
            <a:r>
              <a:rPr lang="en-US" sz="1200" spc="-25">
                <a:solidFill>
                  <a:srgbClr val="000000"/>
                </a:solidFill>
                <a:latin typeface="Libre Baskerville Bold"/>
              </a:rPr>
              <a:t>L</a:t>
            </a:r>
            <a:r>
              <a:rPr lang="en-US" sz="1200" spc="-25">
                <a:solidFill>
                  <a:srgbClr val="000000"/>
                </a:solidFill>
                <a:latin typeface="Libre Baskerville"/>
              </a:rPr>
              <a:t>e but du projet est de faire en sorte que les femmes immigrantes ne vivent pas de l’isolement en facilitant leur adaptation numérique et aient les connaissances requises pour mieux s’adapter à la société québécoise.  </a:t>
            </a:r>
          </a:p>
        </p:txBody>
      </p:sp>
      <p:sp>
        <p:nvSpPr>
          <p:cNvPr name="TextBox 19" id="19"/>
          <p:cNvSpPr txBox="true"/>
          <p:nvPr/>
        </p:nvSpPr>
        <p:spPr>
          <a:xfrm rot="0">
            <a:off x="4031315" y="4869454"/>
            <a:ext cx="2138438" cy="1022350"/>
          </a:xfrm>
          <a:prstGeom prst="rect">
            <a:avLst/>
          </a:prstGeom>
        </p:spPr>
        <p:txBody>
          <a:bodyPr anchor="t" rtlCol="false" tIns="0" lIns="0" bIns="0" rIns="0">
            <a:spAutoFit/>
          </a:bodyPr>
          <a:lstStyle/>
          <a:p>
            <a:pPr algn="just">
              <a:lnSpc>
                <a:spcPts val="1399"/>
              </a:lnSpc>
              <a:spcBef>
                <a:spcPct val="0"/>
              </a:spcBef>
            </a:pPr>
            <a:r>
              <a:rPr lang="en-US" sz="999">
                <a:solidFill>
                  <a:srgbClr val="000000"/>
                </a:solidFill>
                <a:latin typeface="Libre Baskerville Bold"/>
              </a:rPr>
              <a:t>Dans le cadre de ce beau projet, le SRPFIQ a participé à trois </a:t>
            </a:r>
            <a:r>
              <a:rPr lang="en-US" sz="999">
                <a:solidFill>
                  <a:srgbClr val="000000"/>
                </a:solidFill>
                <a:latin typeface="Libre Baskerville Bold"/>
              </a:rPr>
              <a:t>Colloques internationaux:</a:t>
            </a:r>
          </a:p>
          <a:p>
            <a:pPr algn="just">
              <a:lnSpc>
                <a:spcPts val="1399"/>
              </a:lnSpc>
              <a:spcBef>
                <a:spcPct val="0"/>
              </a:spcBef>
            </a:pPr>
            <a:r>
              <a:rPr lang="en-US" sz="999">
                <a:solidFill>
                  <a:srgbClr val="000000"/>
                </a:solidFill>
                <a:latin typeface="Libre Baskerville Bold"/>
              </a:rPr>
              <a:t> Rennes, France, CALACS, Espagne, UN au pays, à Québec, ÉDIQ </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30000"/>
          </a:blip>
          <a:srcRect l="11068" t="8123" r="11220" b="4429"/>
          <a:stretch>
            <a:fillRect/>
          </a:stretch>
        </p:blipFill>
        <p:spPr>
          <a:xfrm flipH="false" flipV="false">
            <a:off x="0" y="0"/>
            <a:ext cx="9753600" cy="7315200"/>
          </a:xfrm>
          <a:prstGeom prst="rect">
            <a:avLst/>
          </a:prstGeom>
        </p:spPr>
      </p:pic>
      <p:sp>
        <p:nvSpPr>
          <p:cNvPr name="AutoShape 3" id="3"/>
          <p:cNvSpPr/>
          <p:nvPr/>
        </p:nvSpPr>
        <p:spPr>
          <a:xfrm flipV="true">
            <a:off x="741045" y="1166569"/>
            <a:ext cx="8290560" cy="19050"/>
          </a:xfrm>
          <a:prstGeom prst="line">
            <a:avLst/>
          </a:prstGeom>
          <a:ln cap="flat" w="38100">
            <a:solidFill>
              <a:srgbClr val="000000"/>
            </a:solidFill>
            <a:prstDash val="solid"/>
            <a:headEnd type="none" len="sm" w="sm"/>
            <a:tailEnd type="none" len="sm" w="sm"/>
          </a:ln>
        </p:spPr>
      </p:sp>
      <p:sp>
        <p:nvSpPr>
          <p:cNvPr name="AutoShape 4" id="4"/>
          <p:cNvSpPr/>
          <p:nvPr/>
        </p:nvSpPr>
        <p:spPr>
          <a:xfrm>
            <a:off x="6495574" y="6296025"/>
            <a:ext cx="3316224" cy="0"/>
          </a:xfrm>
          <a:prstGeom prst="line">
            <a:avLst/>
          </a:prstGeom>
          <a:ln cap="flat" w="38100">
            <a:solidFill>
              <a:srgbClr val="000000"/>
            </a:solidFill>
            <a:prstDash val="solid"/>
            <a:headEnd type="none" len="sm" w="sm"/>
            <a:tailEnd type="none" len="sm" w="sm"/>
          </a:ln>
        </p:spPr>
      </p:sp>
      <p:grpSp>
        <p:nvGrpSpPr>
          <p:cNvPr name="Group 5" id="5"/>
          <p:cNvGrpSpPr/>
          <p:nvPr/>
        </p:nvGrpSpPr>
        <p:grpSpPr>
          <a:xfrm rot="0">
            <a:off x="499899" y="2463483"/>
            <a:ext cx="3905104" cy="3855402"/>
            <a:chOff x="0" y="0"/>
            <a:chExt cx="5206805" cy="5140536"/>
          </a:xfrm>
        </p:grpSpPr>
        <p:grpSp>
          <p:nvGrpSpPr>
            <p:cNvPr name="Group 6" id="6"/>
            <p:cNvGrpSpPr>
              <a:grpSpLocks noChangeAspect="true"/>
            </p:cNvGrpSpPr>
            <p:nvPr/>
          </p:nvGrpSpPr>
          <p:grpSpPr>
            <a:xfrm rot="0">
              <a:off x="406730" y="409904"/>
              <a:ext cx="4547753" cy="4547753"/>
              <a:chOff x="0" y="0"/>
              <a:chExt cx="13716000" cy="13716000"/>
            </a:xfrm>
          </p:grpSpPr>
          <p:sp>
            <p:nvSpPr>
              <p:cNvPr name="Freeform 7" id="7"/>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3"/>
                <a:stretch>
                  <a:fillRect l="-16369" t="0" r="-16369" b="0"/>
                </a:stretch>
              </a:blipFill>
            </p:spPr>
          </p:sp>
        </p:grpSp>
        <p:sp>
          <p:nvSpPr>
            <p:cNvPr name="Freeform 8" id="8"/>
            <p:cNvSpPr/>
            <p:nvPr/>
          </p:nvSpPr>
          <p:spPr>
            <a:xfrm flipH="false" flipV="false" rot="0">
              <a:off x="0" y="0"/>
              <a:ext cx="5206805" cy="5140536"/>
            </a:xfrm>
            <a:custGeom>
              <a:avLst/>
              <a:gdLst/>
              <a:ahLst/>
              <a:cxnLst/>
              <a:rect r="r" b="b" t="t" l="l"/>
              <a:pathLst>
                <a:path h="5140536" w="5206805">
                  <a:moveTo>
                    <a:pt x="0" y="0"/>
                  </a:moveTo>
                  <a:lnTo>
                    <a:pt x="5206805" y="0"/>
                  </a:lnTo>
                  <a:lnTo>
                    <a:pt x="5206805" y="5140536"/>
                  </a:lnTo>
                  <a:lnTo>
                    <a:pt x="0" y="5140536"/>
                  </a:lnTo>
                  <a:lnTo>
                    <a:pt x="0" y="0"/>
                  </a:lnTo>
                  <a:close/>
                </a:path>
              </a:pathLst>
            </a:custGeom>
            <a:blipFill>
              <a:blip r:embed="rId4">
                <a:alphaModFix amt="67000"/>
                <a:extLst>
                  <a:ext uri="{96DAC541-7B7A-43D3-8B79-37D633B846F1}">
                    <asvg:svgBlip xmlns:asvg="http://schemas.microsoft.com/office/drawing/2016/SVG/main" r:embed="rId5"/>
                  </a:ext>
                </a:extLst>
              </a:blip>
              <a:stretch>
                <a:fillRect l="0" t="0" r="0" b="0"/>
              </a:stretch>
            </a:blipFill>
          </p:spPr>
        </p:sp>
      </p:grpSp>
      <p:sp>
        <p:nvSpPr>
          <p:cNvPr name="TextBox 9" id="9"/>
          <p:cNvSpPr txBox="true"/>
          <p:nvPr/>
        </p:nvSpPr>
        <p:spPr>
          <a:xfrm rot="0">
            <a:off x="6495574" y="6276975"/>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10" id="10"/>
          <p:cNvSpPr txBox="true"/>
          <p:nvPr/>
        </p:nvSpPr>
        <p:spPr>
          <a:xfrm rot="0">
            <a:off x="4516614" y="2066925"/>
            <a:ext cx="4515035" cy="3581400"/>
          </a:xfrm>
          <a:prstGeom prst="rect">
            <a:avLst/>
          </a:prstGeom>
        </p:spPr>
        <p:txBody>
          <a:bodyPr anchor="t" rtlCol="false" tIns="0" lIns="0" bIns="0" rIns="0">
            <a:spAutoFit/>
          </a:bodyPr>
          <a:lstStyle/>
          <a:p>
            <a:pPr algn="just" marL="259080" indent="-129540" lvl="1">
              <a:lnSpc>
                <a:spcPts val="2039"/>
              </a:lnSpc>
              <a:buFont typeface="Arial"/>
              <a:buChar char="•"/>
            </a:pPr>
            <a:r>
              <a:rPr lang="en-US" sz="1200" spc="-70">
                <a:solidFill>
                  <a:srgbClr val="000000"/>
                </a:solidFill>
                <a:latin typeface="Libre Baskerville"/>
              </a:rPr>
              <a:t>Cuisine autour du monde: idée de lunch Collaboration avec Aliments d’ici &amp; saveurs d’ailleurs </a:t>
            </a:r>
          </a:p>
          <a:p>
            <a:pPr algn="just" marL="259080" indent="-129540" lvl="1">
              <a:lnSpc>
                <a:spcPts val="2039"/>
              </a:lnSpc>
              <a:buFont typeface="Arial"/>
              <a:buChar char="•"/>
            </a:pPr>
            <a:r>
              <a:rPr lang="en-US" sz="1200" spc="-70">
                <a:solidFill>
                  <a:srgbClr val="000000"/>
                </a:solidFill>
                <a:latin typeface="Libre Baskerville"/>
              </a:rPr>
              <a:t>Thé jasette de la rentrée  et thé jasette avec l’argile  mamans et 1 bébé</a:t>
            </a:r>
          </a:p>
          <a:p>
            <a:pPr algn="just" marL="259080" indent="-129540" lvl="1">
              <a:lnSpc>
                <a:spcPts val="2039"/>
              </a:lnSpc>
              <a:buFont typeface="Arial"/>
              <a:buChar char="•"/>
            </a:pPr>
            <a:r>
              <a:rPr lang="en-US" sz="1200" spc="-70">
                <a:solidFill>
                  <a:srgbClr val="000000"/>
                </a:solidFill>
                <a:latin typeface="Libre Baskerville"/>
              </a:rPr>
              <a:t>Atelier d’orthophonie </a:t>
            </a:r>
          </a:p>
          <a:p>
            <a:pPr algn="just" marL="259080" indent="-129540" lvl="1">
              <a:lnSpc>
                <a:spcPts val="2039"/>
              </a:lnSpc>
              <a:buFont typeface="Arial"/>
              <a:buChar char="•"/>
            </a:pPr>
            <a:r>
              <a:rPr lang="en-US" sz="1200" spc="-70">
                <a:solidFill>
                  <a:srgbClr val="000000"/>
                </a:solidFill>
                <a:latin typeface="Libre Baskerville"/>
              </a:rPr>
              <a:t>Fête des bonbons </a:t>
            </a:r>
          </a:p>
          <a:p>
            <a:pPr algn="just" marL="259080" indent="-129540" lvl="1">
              <a:lnSpc>
                <a:spcPts val="2039"/>
              </a:lnSpc>
              <a:buFont typeface="Arial"/>
              <a:buChar char="•"/>
            </a:pPr>
            <a:r>
              <a:rPr lang="en-US" sz="1200" spc="-70">
                <a:solidFill>
                  <a:srgbClr val="000000"/>
                </a:solidFill>
                <a:latin typeface="Libre Baskerville"/>
              </a:rPr>
              <a:t>Portage d’hiver </a:t>
            </a:r>
          </a:p>
          <a:p>
            <a:pPr algn="just" marL="259080" indent="-129540" lvl="1">
              <a:lnSpc>
                <a:spcPts val="2039"/>
              </a:lnSpc>
              <a:buFont typeface="Arial"/>
              <a:buChar char="•"/>
            </a:pPr>
            <a:r>
              <a:rPr lang="en-US" sz="1200" spc="-70">
                <a:solidFill>
                  <a:srgbClr val="000000"/>
                </a:solidFill>
                <a:latin typeface="Libre Baskerville"/>
              </a:rPr>
              <a:t>Les bobos de bébé  (en ligne)</a:t>
            </a:r>
          </a:p>
          <a:p>
            <a:pPr algn="just" marL="259080" indent="-129540" lvl="1">
              <a:lnSpc>
                <a:spcPts val="2039"/>
              </a:lnSpc>
              <a:buFont typeface="Arial"/>
              <a:buChar char="•"/>
            </a:pPr>
            <a:r>
              <a:rPr lang="en-US" sz="1200" spc="-70">
                <a:solidFill>
                  <a:srgbClr val="000000"/>
                </a:solidFill>
                <a:latin typeface="Libre Baskerville"/>
              </a:rPr>
              <a:t>Atelier sur le logement</a:t>
            </a:r>
          </a:p>
          <a:p>
            <a:pPr algn="just" marL="259080" indent="-129540" lvl="1">
              <a:lnSpc>
                <a:spcPts val="2039"/>
              </a:lnSpc>
              <a:buFont typeface="Arial"/>
              <a:buChar char="•"/>
            </a:pPr>
            <a:r>
              <a:rPr lang="en-US" sz="1200" spc="-70">
                <a:solidFill>
                  <a:srgbClr val="000000"/>
                </a:solidFill>
                <a:latin typeface="Libre Baskerville"/>
              </a:rPr>
              <a:t>Portages autour du monde</a:t>
            </a:r>
          </a:p>
          <a:p>
            <a:pPr algn="just" marL="259080" indent="-129540" lvl="1">
              <a:lnSpc>
                <a:spcPts val="2039"/>
              </a:lnSpc>
              <a:buFont typeface="Arial"/>
              <a:buChar char="•"/>
            </a:pPr>
            <a:r>
              <a:rPr lang="en-US" sz="1200" spc="-70">
                <a:solidFill>
                  <a:srgbClr val="000000"/>
                </a:solidFill>
                <a:latin typeface="Libre Baskerville"/>
              </a:rPr>
              <a:t>Pinata (Halloween)</a:t>
            </a:r>
          </a:p>
          <a:p>
            <a:pPr algn="just" marL="259080" indent="-129540" lvl="1">
              <a:lnSpc>
                <a:spcPts val="2039"/>
              </a:lnSpc>
              <a:buFont typeface="Arial"/>
              <a:buChar char="•"/>
            </a:pPr>
            <a:r>
              <a:rPr lang="en-US" sz="1200" spc="-70">
                <a:solidFill>
                  <a:srgbClr val="000000"/>
                </a:solidFill>
                <a:latin typeface="Libre Baskerville"/>
              </a:rPr>
              <a:t>Sortie à la baie de Beauport</a:t>
            </a:r>
          </a:p>
          <a:p>
            <a:pPr algn="just" marL="259080" indent="-129540" lvl="1">
              <a:lnSpc>
                <a:spcPts val="2039"/>
              </a:lnSpc>
              <a:buFont typeface="Arial"/>
              <a:buChar char="•"/>
            </a:pPr>
            <a:r>
              <a:rPr lang="en-US" sz="1200" spc="-70">
                <a:solidFill>
                  <a:srgbClr val="000000"/>
                </a:solidFill>
                <a:latin typeface="Libre Baskerville"/>
              </a:rPr>
              <a:t>Sortie à la cabane à sucre</a:t>
            </a:r>
          </a:p>
          <a:p>
            <a:pPr algn="just" marL="259080" indent="-129540" lvl="1">
              <a:lnSpc>
                <a:spcPts val="2039"/>
              </a:lnSpc>
              <a:buFont typeface="Arial"/>
              <a:buChar char="•"/>
            </a:pPr>
            <a:r>
              <a:rPr lang="en-US" sz="1200" spc="-70">
                <a:solidFill>
                  <a:srgbClr val="000000"/>
                </a:solidFill>
                <a:latin typeface="Libre Baskerville"/>
              </a:rPr>
              <a:t>Paniers de Noël et la participation des papas de     l’organisme</a:t>
            </a:r>
          </a:p>
        </p:txBody>
      </p:sp>
      <p:sp>
        <p:nvSpPr>
          <p:cNvPr name="Freeform 11" id="11"/>
          <p:cNvSpPr/>
          <p:nvPr/>
        </p:nvSpPr>
        <p:spPr>
          <a:xfrm flipH="false" flipV="false" rot="5550073">
            <a:off x="3474720" y="4493151"/>
            <a:ext cx="3858637" cy="3809527"/>
          </a:xfrm>
          <a:custGeom>
            <a:avLst/>
            <a:gdLst/>
            <a:ahLst/>
            <a:cxnLst/>
            <a:rect r="r" b="b" t="t" l="l"/>
            <a:pathLst>
              <a:path h="3809527" w="3858637">
                <a:moveTo>
                  <a:pt x="0" y="0"/>
                </a:moveTo>
                <a:lnTo>
                  <a:pt x="3858637" y="0"/>
                </a:lnTo>
                <a:lnTo>
                  <a:pt x="3858637" y="3809527"/>
                </a:lnTo>
                <a:lnTo>
                  <a:pt x="0" y="3809527"/>
                </a:lnTo>
                <a:lnTo>
                  <a:pt x="0" y="0"/>
                </a:lnTo>
                <a:close/>
              </a:path>
            </a:pathLst>
          </a:custGeom>
          <a:blipFill>
            <a:blip r:embed="rId6">
              <a:alphaModFix amt="39000"/>
              <a:extLst>
                <a:ext uri="{96DAC541-7B7A-43D3-8B79-37D633B846F1}">
                  <asvg:svgBlip xmlns:asvg="http://schemas.microsoft.com/office/drawing/2016/SVG/main" r:embed="rId7"/>
                </a:ext>
              </a:extLst>
            </a:blip>
            <a:stretch>
              <a:fillRect l="0" t="0" r="0" b="0"/>
            </a:stretch>
          </a:blipFill>
        </p:spPr>
      </p:sp>
      <p:sp>
        <p:nvSpPr>
          <p:cNvPr name="TextBox 12" id="12"/>
          <p:cNvSpPr txBox="true"/>
          <p:nvPr/>
        </p:nvSpPr>
        <p:spPr>
          <a:xfrm rot="0">
            <a:off x="758108" y="1282383"/>
            <a:ext cx="6066979" cy="356235"/>
          </a:xfrm>
          <a:prstGeom prst="rect">
            <a:avLst/>
          </a:prstGeom>
        </p:spPr>
        <p:txBody>
          <a:bodyPr anchor="t" rtlCol="false" tIns="0" lIns="0" bIns="0" rIns="0">
            <a:spAutoFit/>
          </a:bodyPr>
          <a:lstStyle/>
          <a:p>
            <a:pPr algn="just">
              <a:lnSpc>
                <a:spcPts val="2940"/>
              </a:lnSpc>
              <a:spcBef>
                <a:spcPct val="0"/>
              </a:spcBef>
            </a:pPr>
            <a:r>
              <a:rPr lang="en-US" sz="2100">
                <a:solidFill>
                  <a:srgbClr val="347406"/>
                </a:solidFill>
                <a:latin typeface="Libre Baskerville Bold"/>
              </a:rPr>
              <a:t>5. Activités de bris de l’isolement et services</a:t>
            </a:r>
          </a:p>
        </p:txBody>
      </p:sp>
      <p:sp>
        <p:nvSpPr>
          <p:cNvPr name="TextBox 13" id="13"/>
          <p:cNvSpPr txBox="true"/>
          <p:nvPr/>
        </p:nvSpPr>
        <p:spPr>
          <a:xfrm rot="0">
            <a:off x="1688177" y="1754823"/>
            <a:ext cx="1498619" cy="306705"/>
          </a:xfrm>
          <a:prstGeom prst="rect">
            <a:avLst/>
          </a:prstGeom>
        </p:spPr>
        <p:txBody>
          <a:bodyPr anchor="t" rtlCol="false" tIns="0" lIns="0" bIns="0" rIns="0">
            <a:spAutoFit/>
          </a:bodyPr>
          <a:lstStyle/>
          <a:p>
            <a:pPr algn="ctr">
              <a:lnSpc>
                <a:spcPts val="2520"/>
              </a:lnSpc>
            </a:pPr>
            <a:r>
              <a:rPr lang="en-US" sz="1800">
                <a:solidFill>
                  <a:srgbClr val="EDA33A"/>
                </a:solidFill>
                <a:latin typeface="Libre Baskerville Bold"/>
              </a:rPr>
              <a:t>Activités</a:t>
            </a:r>
          </a:p>
        </p:txBody>
      </p:sp>
      <p:sp>
        <p:nvSpPr>
          <p:cNvPr name="TextBox 14" id="14"/>
          <p:cNvSpPr txBox="true"/>
          <p:nvPr/>
        </p:nvSpPr>
        <p:spPr>
          <a:xfrm rot="0">
            <a:off x="8924525" y="6918827"/>
            <a:ext cx="3622382" cy="2728595"/>
          </a:xfrm>
          <a:prstGeom prst="rect">
            <a:avLst/>
          </a:prstGeom>
        </p:spPr>
        <p:txBody>
          <a:bodyPr anchor="t" rtlCol="false" tIns="0" lIns="0" bIns="0" rIns="0">
            <a:spAutoFit/>
          </a:bodyPr>
          <a:lstStyle/>
          <a:p>
            <a:pPr algn="ctr">
              <a:lnSpc>
                <a:spcPts val="2800"/>
              </a:lnSpc>
            </a:pPr>
            <a:r>
              <a:rPr lang="en-US" sz="2000">
                <a:solidFill>
                  <a:srgbClr val="000000"/>
                </a:solidFill>
                <a:latin typeface="Libre Baskerville"/>
              </a:rPr>
              <a:t>Rôle</a:t>
            </a:r>
          </a:p>
          <a:p>
            <a:pPr algn="ctr">
              <a:lnSpc>
                <a:spcPts val="1679"/>
              </a:lnSpc>
            </a:pPr>
          </a:p>
          <a:p>
            <a:pPr algn="ctr">
              <a:lnSpc>
                <a:spcPts val="1679"/>
              </a:lnSpc>
            </a:pPr>
          </a:p>
          <a:p>
            <a:pPr algn="ctr">
              <a:lnSpc>
                <a:spcPts val="1679"/>
              </a:lnSpc>
            </a:pPr>
            <a:r>
              <a:rPr lang="en-US" sz="1200">
                <a:solidFill>
                  <a:srgbClr val="000000"/>
                </a:solidFill>
                <a:latin typeface="Libre Baskerville"/>
              </a:rPr>
              <a:t>Partage, transmission d'expérience et de connaissances</a:t>
            </a:r>
          </a:p>
          <a:p>
            <a:pPr algn="ctr">
              <a:lnSpc>
                <a:spcPts val="1679"/>
              </a:lnSpc>
            </a:pPr>
          </a:p>
          <a:p>
            <a:pPr algn="ctr">
              <a:lnSpc>
                <a:spcPts val="1679"/>
              </a:lnSpc>
            </a:pPr>
            <a:r>
              <a:rPr lang="en-US" sz="1200">
                <a:solidFill>
                  <a:srgbClr val="000000"/>
                </a:solidFill>
                <a:latin typeface="Libre Baskerville"/>
              </a:rPr>
              <a:t>Contribuer à bâtir la nouvelle vie des mères immigrantes au Québec et à Québec</a:t>
            </a:r>
          </a:p>
          <a:p>
            <a:pPr algn="ctr">
              <a:lnSpc>
                <a:spcPts val="1679"/>
              </a:lnSpc>
            </a:pPr>
          </a:p>
          <a:p>
            <a:pPr algn="ctr">
              <a:lnSpc>
                <a:spcPts val="1679"/>
              </a:lnSpc>
            </a:pPr>
            <a:r>
              <a:rPr lang="en-US" sz="1200">
                <a:solidFill>
                  <a:srgbClr val="000000"/>
                </a:solidFill>
                <a:latin typeface="Libre Baskerville"/>
              </a:rPr>
              <a:t>Appui à l'organisme dans divers projets</a:t>
            </a:r>
          </a:p>
          <a:p>
            <a:pPr algn="ctr">
              <a:lnSpc>
                <a:spcPts val="1960"/>
              </a:lnSpc>
            </a:pPr>
          </a:p>
          <a:p>
            <a:pPr algn="ctr">
              <a:lnSpc>
                <a:spcPts val="1960"/>
              </a:lnSpc>
              <a:spcBef>
                <a:spcPct val="0"/>
              </a:spcBef>
            </a:pPr>
          </a:p>
        </p:txBody>
      </p:sp>
      <p:sp>
        <p:nvSpPr>
          <p:cNvPr name="TextBox 15" id="15"/>
          <p:cNvSpPr txBox="true"/>
          <p:nvPr/>
        </p:nvSpPr>
        <p:spPr>
          <a:xfrm rot="0">
            <a:off x="741001" y="2137728"/>
            <a:ext cx="3422899" cy="306705"/>
          </a:xfrm>
          <a:prstGeom prst="rect">
            <a:avLst/>
          </a:prstGeom>
        </p:spPr>
        <p:txBody>
          <a:bodyPr anchor="t" rtlCol="false" tIns="0" lIns="0" bIns="0" rIns="0">
            <a:spAutoFit/>
          </a:bodyPr>
          <a:lstStyle/>
          <a:p>
            <a:pPr algn="ctr">
              <a:lnSpc>
                <a:spcPts val="2520"/>
              </a:lnSpc>
            </a:pPr>
            <a:r>
              <a:rPr lang="en-US" sz="1800">
                <a:solidFill>
                  <a:srgbClr val="EDA33A"/>
                </a:solidFill>
                <a:latin typeface="Libre Baskerville"/>
              </a:rPr>
              <a:t> 150 familles  participantes</a:t>
            </a:r>
          </a:p>
        </p:txBody>
      </p:sp>
      <p:sp>
        <p:nvSpPr>
          <p:cNvPr name="TextBox 16" id="16"/>
          <p:cNvSpPr txBox="true"/>
          <p:nvPr/>
        </p:nvSpPr>
        <p:spPr>
          <a:xfrm rot="0">
            <a:off x="8454393" y="884516"/>
            <a:ext cx="567687"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33/46</a:t>
            </a:r>
          </a:p>
        </p:txBody>
      </p:sp>
      <p:sp>
        <p:nvSpPr>
          <p:cNvPr name="TextBox 17" id="17"/>
          <p:cNvSpPr txBox="true"/>
          <p:nvPr/>
        </p:nvSpPr>
        <p:spPr>
          <a:xfrm rot="0">
            <a:off x="760663" y="728941"/>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4828" y="1296061"/>
            <a:ext cx="9843255" cy="5287619"/>
          </a:xfrm>
          <a:custGeom>
            <a:avLst/>
            <a:gdLst/>
            <a:ahLst/>
            <a:cxnLst/>
            <a:rect r="r" b="b" t="t" l="l"/>
            <a:pathLst>
              <a:path h="5287619" w="9843255">
                <a:moveTo>
                  <a:pt x="0" y="0"/>
                </a:moveTo>
                <a:lnTo>
                  <a:pt x="9843256" y="0"/>
                </a:lnTo>
                <a:lnTo>
                  <a:pt x="9843256" y="5287619"/>
                </a:lnTo>
                <a:lnTo>
                  <a:pt x="0" y="5287619"/>
                </a:lnTo>
                <a:lnTo>
                  <a:pt x="0" y="0"/>
                </a:lnTo>
                <a:close/>
              </a:path>
            </a:pathLst>
          </a:custGeom>
          <a:blipFill>
            <a:blip r:embed="rId2">
              <a:alphaModFix amt="15000"/>
              <a:extLst>
                <a:ext uri="{96DAC541-7B7A-43D3-8B79-37D633B846F1}">
                  <asvg:svgBlip xmlns:asvg="http://schemas.microsoft.com/office/drawing/2016/SVG/main" r:embed="rId3"/>
                </a:ext>
              </a:extLst>
            </a:blip>
            <a:stretch>
              <a:fillRect l="0" t="0" r="0" b="0"/>
            </a:stretch>
          </a:blipFill>
        </p:spPr>
      </p:sp>
      <p:sp>
        <p:nvSpPr>
          <p:cNvPr name="AutoShape 3" id="3"/>
          <p:cNvSpPr/>
          <p:nvPr/>
        </p:nvSpPr>
        <p:spPr>
          <a:xfrm>
            <a:off x="6429216" y="6188639"/>
            <a:ext cx="3316224" cy="0"/>
          </a:xfrm>
          <a:prstGeom prst="line">
            <a:avLst/>
          </a:prstGeom>
          <a:ln cap="flat" w="38100">
            <a:solidFill>
              <a:srgbClr val="000000"/>
            </a:solidFill>
            <a:prstDash val="solid"/>
            <a:headEnd type="none" len="sm" w="sm"/>
            <a:tailEnd type="none" len="sm" w="sm"/>
          </a:ln>
        </p:spPr>
      </p:sp>
      <p:grpSp>
        <p:nvGrpSpPr>
          <p:cNvPr name="Group 4" id="4"/>
          <p:cNvGrpSpPr/>
          <p:nvPr/>
        </p:nvGrpSpPr>
        <p:grpSpPr>
          <a:xfrm rot="0">
            <a:off x="291482" y="-1038557"/>
            <a:ext cx="5945503" cy="8655001"/>
            <a:chOff x="0" y="0"/>
            <a:chExt cx="2202038" cy="3205556"/>
          </a:xfrm>
        </p:grpSpPr>
        <p:sp>
          <p:nvSpPr>
            <p:cNvPr name="Freeform 5" id="5"/>
            <p:cNvSpPr/>
            <p:nvPr/>
          </p:nvSpPr>
          <p:spPr>
            <a:xfrm flipH="false" flipV="false" rot="0">
              <a:off x="0" y="0"/>
              <a:ext cx="2202038" cy="3205556"/>
            </a:xfrm>
            <a:custGeom>
              <a:avLst/>
              <a:gdLst/>
              <a:ahLst/>
              <a:cxnLst/>
              <a:rect r="r" b="b" t="t" l="l"/>
              <a:pathLst>
                <a:path h="3205556" w="2202038">
                  <a:moveTo>
                    <a:pt x="0" y="0"/>
                  </a:moveTo>
                  <a:lnTo>
                    <a:pt x="2202038" y="0"/>
                  </a:lnTo>
                  <a:lnTo>
                    <a:pt x="2202038" y="3205556"/>
                  </a:lnTo>
                  <a:lnTo>
                    <a:pt x="0" y="3205556"/>
                  </a:lnTo>
                  <a:close/>
                </a:path>
              </a:pathLst>
            </a:custGeom>
            <a:solidFill>
              <a:srgbClr val="FABA9E">
                <a:alpha val="49804"/>
              </a:srgbClr>
            </a:solidFill>
          </p:spPr>
        </p:sp>
        <p:sp>
          <p:nvSpPr>
            <p:cNvPr name="TextBox 6" id="6"/>
            <p:cNvSpPr txBox="true"/>
            <p:nvPr/>
          </p:nvSpPr>
          <p:spPr>
            <a:xfrm>
              <a:off x="0" y="-28575"/>
              <a:ext cx="812800" cy="841375"/>
            </a:xfrm>
            <a:prstGeom prst="rect">
              <a:avLst/>
            </a:prstGeom>
          </p:spPr>
          <p:txBody>
            <a:bodyPr anchor="ctr" rtlCol="false" tIns="50800" lIns="50800" bIns="50800" rIns="50800"/>
            <a:lstStyle/>
            <a:p>
              <a:pPr algn="ctr">
                <a:lnSpc>
                  <a:spcPts val="1960"/>
                </a:lnSpc>
              </a:pPr>
            </a:p>
          </p:txBody>
        </p:sp>
      </p:grpSp>
      <p:sp>
        <p:nvSpPr>
          <p:cNvPr name="AutoShape 7" id="7"/>
          <p:cNvSpPr/>
          <p:nvPr/>
        </p:nvSpPr>
        <p:spPr>
          <a:xfrm flipV="true">
            <a:off x="731520" y="1176094"/>
            <a:ext cx="8290560" cy="19050"/>
          </a:xfrm>
          <a:prstGeom prst="line">
            <a:avLst/>
          </a:prstGeom>
          <a:ln cap="flat" w="38100">
            <a:solidFill>
              <a:srgbClr val="000000"/>
            </a:solidFill>
            <a:prstDash val="solid"/>
            <a:headEnd type="none" len="sm" w="sm"/>
            <a:tailEnd type="none" len="sm" w="sm"/>
          </a:ln>
        </p:spPr>
      </p:sp>
      <p:grpSp>
        <p:nvGrpSpPr>
          <p:cNvPr name="Group 8" id="8"/>
          <p:cNvGrpSpPr>
            <a:grpSpLocks noChangeAspect="true"/>
          </p:cNvGrpSpPr>
          <p:nvPr/>
        </p:nvGrpSpPr>
        <p:grpSpPr>
          <a:xfrm rot="0">
            <a:off x="6104932" y="1920027"/>
            <a:ext cx="2850790" cy="2850779"/>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6722" t="0" r="-16722" b="0"/>
              </a:stretch>
            </a:blipFill>
          </p:spPr>
        </p:sp>
      </p:grpSp>
      <p:sp>
        <p:nvSpPr>
          <p:cNvPr name="TextBox 10" id="10"/>
          <p:cNvSpPr txBox="true"/>
          <p:nvPr/>
        </p:nvSpPr>
        <p:spPr>
          <a:xfrm rot="0">
            <a:off x="731520" y="1750444"/>
            <a:ext cx="5003289" cy="1327785"/>
          </a:xfrm>
          <a:prstGeom prst="rect">
            <a:avLst/>
          </a:prstGeom>
        </p:spPr>
        <p:txBody>
          <a:bodyPr anchor="t" rtlCol="false" tIns="0" lIns="0" bIns="0" rIns="0">
            <a:spAutoFit/>
          </a:bodyPr>
          <a:lstStyle/>
          <a:p>
            <a:pPr algn="just">
              <a:lnSpc>
                <a:spcPts val="1560"/>
              </a:lnSpc>
            </a:pPr>
            <a:r>
              <a:rPr lang="en-US" sz="1200">
                <a:solidFill>
                  <a:srgbClr val="1B1C1F"/>
                </a:solidFill>
                <a:latin typeface="Libre Baskerville"/>
              </a:rPr>
              <a:t> a) </a:t>
            </a:r>
            <a:r>
              <a:rPr lang="en-US" sz="1200">
                <a:solidFill>
                  <a:srgbClr val="1B1C1F"/>
                </a:solidFill>
                <a:latin typeface="Libre Baskerville Bold"/>
              </a:rPr>
              <a:t>Service d’aide aux familles</a:t>
            </a:r>
            <a:r>
              <a:rPr lang="en-US" sz="1200">
                <a:solidFill>
                  <a:srgbClr val="1B1C1F"/>
                </a:solidFill>
                <a:latin typeface="Libre Baskerville"/>
              </a:rPr>
              <a:t> </a:t>
            </a:r>
          </a:p>
          <a:p>
            <a:pPr algn="just">
              <a:lnSpc>
                <a:spcPts val="1560"/>
              </a:lnSpc>
            </a:pPr>
            <a:r>
              <a:rPr lang="en-US" sz="1200">
                <a:solidFill>
                  <a:srgbClr val="1B1C1F"/>
                </a:solidFill>
                <a:latin typeface="Libre Baskerville"/>
              </a:rPr>
              <a:t>Le service d’aide aux familles s’est poursuivi avec du dépannage de lait et couches d’urgence seulement pour une dizaine de familles suite à des coupures budgétaires. Nous avons tout de même tenté de maintenir ce service. </a:t>
            </a:r>
          </a:p>
          <a:p>
            <a:pPr algn="just">
              <a:lnSpc>
                <a:spcPts val="1560"/>
              </a:lnSpc>
            </a:pPr>
            <a:r>
              <a:rPr lang="en-US" sz="1200">
                <a:solidFill>
                  <a:srgbClr val="1B1C1F"/>
                </a:solidFill>
                <a:latin typeface="Libre Baskerville"/>
              </a:rPr>
              <a:t>Notons que notre service de livraison repas-répit est désormais terminé.</a:t>
            </a:r>
          </a:p>
        </p:txBody>
      </p:sp>
      <p:sp>
        <p:nvSpPr>
          <p:cNvPr name="Freeform 11" id="11"/>
          <p:cNvSpPr/>
          <p:nvPr/>
        </p:nvSpPr>
        <p:spPr>
          <a:xfrm flipH="false" flipV="false" rot="10510445">
            <a:off x="5717209" y="1792338"/>
            <a:ext cx="3626237" cy="3580084"/>
          </a:xfrm>
          <a:custGeom>
            <a:avLst/>
            <a:gdLst/>
            <a:ahLst/>
            <a:cxnLst/>
            <a:rect r="r" b="b" t="t" l="l"/>
            <a:pathLst>
              <a:path h="3580084" w="3626237">
                <a:moveTo>
                  <a:pt x="0" y="0"/>
                </a:moveTo>
                <a:lnTo>
                  <a:pt x="3626236" y="0"/>
                </a:lnTo>
                <a:lnTo>
                  <a:pt x="3626236" y="3580084"/>
                </a:lnTo>
                <a:lnTo>
                  <a:pt x="0" y="3580084"/>
                </a:lnTo>
                <a:lnTo>
                  <a:pt x="0" y="0"/>
                </a:lnTo>
                <a:close/>
              </a:path>
            </a:pathLst>
          </a:custGeom>
          <a:blipFill>
            <a:blip r:embed="rId5">
              <a:alphaModFix amt="48000"/>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798561">
            <a:off x="6006077" y="4448970"/>
            <a:ext cx="1079416" cy="1151377"/>
          </a:xfrm>
          <a:custGeom>
            <a:avLst/>
            <a:gdLst/>
            <a:ahLst/>
            <a:cxnLst/>
            <a:rect r="r" b="b" t="t" l="l"/>
            <a:pathLst>
              <a:path h="1151377" w="1079416">
                <a:moveTo>
                  <a:pt x="0" y="0"/>
                </a:moveTo>
                <a:lnTo>
                  <a:pt x="1079416" y="0"/>
                </a:lnTo>
                <a:lnTo>
                  <a:pt x="1079416" y="1151377"/>
                </a:lnTo>
                <a:lnTo>
                  <a:pt x="0" y="11513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736239" y="1289914"/>
            <a:ext cx="5018604" cy="356235"/>
          </a:xfrm>
          <a:prstGeom prst="rect">
            <a:avLst/>
          </a:prstGeom>
        </p:spPr>
        <p:txBody>
          <a:bodyPr anchor="t" rtlCol="false" tIns="0" lIns="0" bIns="0" rIns="0">
            <a:spAutoFit/>
          </a:bodyPr>
          <a:lstStyle/>
          <a:p>
            <a:pPr algn="just">
              <a:lnSpc>
                <a:spcPts val="2940"/>
              </a:lnSpc>
              <a:spcBef>
                <a:spcPct val="0"/>
              </a:spcBef>
            </a:pPr>
            <a:r>
              <a:rPr lang="en-US" sz="2100">
                <a:solidFill>
                  <a:srgbClr val="347406"/>
                </a:solidFill>
                <a:latin typeface="Libre Baskerville Bold"/>
              </a:rPr>
              <a:t>6. Services de soutien à l’intégration</a:t>
            </a:r>
          </a:p>
        </p:txBody>
      </p:sp>
      <p:sp>
        <p:nvSpPr>
          <p:cNvPr name="TextBox 14" id="14"/>
          <p:cNvSpPr txBox="true"/>
          <p:nvPr/>
        </p:nvSpPr>
        <p:spPr>
          <a:xfrm rot="0">
            <a:off x="8449242" y="897329"/>
            <a:ext cx="615234"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34/46</a:t>
            </a:r>
          </a:p>
        </p:txBody>
      </p:sp>
      <p:sp>
        <p:nvSpPr>
          <p:cNvPr name="TextBox 15" id="15"/>
          <p:cNvSpPr txBox="true"/>
          <p:nvPr/>
        </p:nvSpPr>
        <p:spPr>
          <a:xfrm rot="0">
            <a:off x="6429216" y="6207689"/>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16" id="16"/>
          <p:cNvSpPr txBox="true"/>
          <p:nvPr/>
        </p:nvSpPr>
        <p:spPr>
          <a:xfrm rot="0">
            <a:off x="736239" y="3182524"/>
            <a:ext cx="4924669" cy="1899285"/>
          </a:xfrm>
          <a:prstGeom prst="rect">
            <a:avLst/>
          </a:prstGeom>
        </p:spPr>
        <p:txBody>
          <a:bodyPr anchor="t" rtlCol="false" tIns="0" lIns="0" bIns="0" rIns="0">
            <a:spAutoFit/>
          </a:bodyPr>
          <a:lstStyle/>
          <a:p>
            <a:pPr algn="just">
              <a:lnSpc>
                <a:spcPts val="1560"/>
              </a:lnSpc>
            </a:pPr>
            <a:r>
              <a:rPr lang="en-US" sz="1200">
                <a:solidFill>
                  <a:srgbClr val="1B1C1F"/>
                </a:solidFill>
                <a:latin typeface="Libre Baskerville"/>
              </a:rPr>
              <a:t>b) </a:t>
            </a:r>
            <a:r>
              <a:rPr lang="en-US" sz="1200">
                <a:solidFill>
                  <a:srgbClr val="1B1C1F"/>
                </a:solidFill>
                <a:latin typeface="Libre Baskerville Bold"/>
              </a:rPr>
              <a:t>Donnerie</a:t>
            </a:r>
          </a:p>
          <a:p>
            <a:pPr algn="just">
              <a:lnSpc>
                <a:spcPts val="1560"/>
              </a:lnSpc>
            </a:pPr>
            <a:r>
              <a:rPr lang="en-US" sz="1200">
                <a:solidFill>
                  <a:srgbClr val="1B1C1F"/>
                </a:solidFill>
                <a:latin typeface="Libre Baskerville"/>
              </a:rPr>
              <a:t>Comme chaque année notre traditionnelle donnerie dans Les Saules s’est tenue le 15 octobre 2023. C’est donc près de 40 familles bénéficiaires de nos services dont des mamans Lotus en plus de celles du quartier qui ont bénéficié de cette initiative concertée. Cette année plusieurs partenaires se sont joint à nous, à la boutique-friperie Bébé d'famille et les agentes de mobilisation du secteur Les Saules dont Relevailles Québec, Partage communautaire, Table de concertation Duberger Les Saules et Solidarité Familles </a:t>
            </a:r>
          </a:p>
        </p:txBody>
      </p:sp>
      <p:sp>
        <p:nvSpPr>
          <p:cNvPr name="TextBox 17" id="17"/>
          <p:cNvSpPr txBox="true"/>
          <p:nvPr/>
        </p:nvSpPr>
        <p:spPr>
          <a:xfrm rot="0">
            <a:off x="736239" y="5186329"/>
            <a:ext cx="4911286" cy="1327785"/>
          </a:xfrm>
          <a:prstGeom prst="rect">
            <a:avLst/>
          </a:prstGeom>
        </p:spPr>
        <p:txBody>
          <a:bodyPr anchor="t" rtlCol="false" tIns="0" lIns="0" bIns="0" rIns="0">
            <a:spAutoFit/>
          </a:bodyPr>
          <a:lstStyle/>
          <a:p>
            <a:pPr algn="just">
              <a:lnSpc>
                <a:spcPts val="1560"/>
              </a:lnSpc>
            </a:pPr>
            <a:r>
              <a:rPr lang="en-US" sz="1200">
                <a:solidFill>
                  <a:srgbClr val="1B1C1F"/>
                </a:solidFill>
                <a:latin typeface="Libre Baskerville"/>
              </a:rPr>
              <a:t>c) </a:t>
            </a:r>
            <a:r>
              <a:rPr lang="en-US" sz="1200">
                <a:solidFill>
                  <a:srgbClr val="1B1C1F"/>
                </a:solidFill>
                <a:latin typeface="Libre Baskerville Bold"/>
              </a:rPr>
              <a:t>Distribution de kits de bricolage parents-enfants, pratiques</a:t>
            </a:r>
          </a:p>
          <a:p>
            <a:pPr algn="just">
              <a:lnSpc>
                <a:spcPts val="1560"/>
              </a:lnSpc>
            </a:pPr>
            <a:r>
              <a:rPr lang="en-US" sz="1200">
                <a:solidFill>
                  <a:srgbClr val="1B1C1F"/>
                </a:solidFill>
                <a:latin typeface="Libre Baskerville Bold"/>
              </a:rPr>
              <a:t>parentales d’ici</a:t>
            </a:r>
          </a:p>
          <a:p>
            <a:pPr algn="just">
              <a:lnSpc>
                <a:spcPts val="1560"/>
              </a:lnSpc>
            </a:pPr>
            <a:r>
              <a:rPr lang="en-US" sz="1200">
                <a:solidFill>
                  <a:srgbClr val="1B1C1F"/>
                </a:solidFill>
                <a:latin typeface="Libre Baskerville"/>
              </a:rPr>
              <a:t>Afin d’encourager le développement cognitif, renforcer le lien d’attachement parents-enfants tout en favorisant un temps de qualité parents-enfant, ce projet représente toujours un besoin,  mais nous n’avons pas obtenu de nouveau financement. Nous le reprendrons en 2023-2024.</a:t>
            </a:r>
          </a:p>
        </p:txBody>
      </p:sp>
      <p:sp>
        <p:nvSpPr>
          <p:cNvPr name="TextBox 18" id="18"/>
          <p:cNvSpPr txBox="true"/>
          <p:nvPr/>
        </p:nvSpPr>
        <p:spPr>
          <a:xfrm rot="0">
            <a:off x="736239" y="741754"/>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flipV="true">
            <a:off x="736282" y="1184910"/>
            <a:ext cx="8290560" cy="19050"/>
          </a:xfrm>
          <a:prstGeom prst="line">
            <a:avLst/>
          </a:prstGeom>
          <a:ln cap="flat" w="38100">
            <a:solidFill>
              <a:srgbClr val="000000"/>
            </a:solidFill>
            <a:prstDash val="solid"/>
            <a:headEnd type="none" len="sm" w="sm"/>
            <a:tailEnd type="none" len="sm" w="sm"/>
          </a:ln>
        </p:spPr>
      </p:sp>
      <p:sp>
        <p:nvSpPr>
          <p:cNvPr name="AutoShape 3" id="3"/>
          <p:cNvSpPr/>
          <p:nvPr/>
        </p:nvSpPr>
        <p:spPr>
          <a:xfrm>
            <a:off x="6456426" y="6197867"/>
            <a:ext cx="3316224" cy="0"/>
          </a:xfrm>
          <a:prstGeom prst="line">
            <a:avLst/>
          </a:prstGeom>
          <a:ln cap="flat" w="38100">
            <a:solidFill>
              <a:srgbClr val="000000"/>
            </a:solidFill>
            <a:prstDash val="solid"/>
            <a:headEnd type="none" len="sm" w="sm"/>
            <a:tailEnd type="none" len="sm" w="sm"/>
          </a:ln>
        </p:spPr>
      </p:sp>
      <p:sp>
        <p:nvSpPr>
          <p:cNvPr name="TextBox 4" id="4"/>
          <p:cNvSpPr txBox="true"/>
          <p:nvPr/>
        </p:nvSpPr>
        <p:spPr>
          <a:xfrm rot="0">
            <a:off x="4872038" y="3522980"/>
            <a:ext cx="9525" cy="983615"/>
          </a:xfrm>
          <a:prstGeom prst="rect">
            <a:avLst/>
          </a:prstGeom>
        </p:spPr>
        <p:txBody>
          <a:bodyPr anchor="t" rtlCol="false" tIns="0" lIns="0" bIns="0" rIns="0">
            <a:spAutoFit/>
          </a:bodyPr>
          <a:lstStyle/>
          <a:p>
            <a:pPr algn="ctr">
              <a:lnSpc>
                <a:spcPts val="1960"/>
              </a:lnSpc>
            </a:pPr>
          </a:p>
          <a:p>
            <a:pPr algn="ctr">
              <a:lnSpc>
                <a:spcPts val="1960"/>
              </a:lnSpc>
            </a:pPr>
          </a:p>
          <a:p>
            <a:pPr algn="ctr">
              <a:lnSpc>
                <a:spcPts val="1960"/>
              </a:lnSpc>
            </a:pPr>
          </a:p>
          <a:p>
            <a:pPr algn="ctr">
              <a:lnSpc>
                <a:spcPts val="1960"/>
              </a:lnSpc>
              <a:spcBef>
                <a:spcPct val="0"/>
              </a:spcBef>
            </a:pPr>
          </a:p>
        </p:txBody>
      </p:sp>
      <p:sp>
        <p:nvSpPr>
          <p:cNvPr name="Freeform 5" id="5"/>
          <p:cNvSpPr/>
          <p:nvPr/>
        </p:nvSpPr>
        <p:spPr>
          <a:xfrm flipH="false" flipV="false" rot="5550073">
            <a:off x="-2883844" y="2124176"/>
            <a:ext cx="7480484" cy="7385277"/>
          </a:xfrm>
          <a:custGeom>
            <a:avLst/>
            <a:gdLst/>
            <a:ahLst/>
            <a:cxnLst/>
            <a:rect r="r" b="b" t="t" l="l"/>
            <a:pathLst>
              <a:path h="7385277" w="7480484">
                <a:moveTo>
                  <a:pt x="0" y="0"/>
                </a:moveTo>
                <a:lnTo>
                  <a:pt x="7480484" y="0"/>
                </a:lnTo>
                <a:lnTo>
                  <a:pt x="7480484" y="7385277"/>
                </a:lnTo>
                <a:lnTo>
                  <a:pt x="0" y="7385277"/>
                </a:lnTo>
                <a:lnTo>
                  <a:pt x="0" y="0"/>
                </a:lnTo>
                <a:close/>
              </a:path>
            </a:pathLst>
          </a:custGeom>
          <a:blipFill>
            <a:blip r:embed="rId2">
              <a:alphaModFix amt="39000"/>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740957" y="2336728"/>
            <a:ext cx="4724519" cy="2606040"/>
          </a:xfrm>
          <a:prstGeom prst="rect">
            <a:avLst/>
          </a:prstGeom>
        </p:spPr>
        <p:txBody>
          <a:bodyPr anchor="t" rtlCol="false" tIns="0" lIns="0" bIns="0" rIns="0">
            <a:spAutoFit/>
          </a:bodyPr>
          <a:lstStyle/>
          <a:p>
            <a:pPr algn="just">
              <a:lnSpc>
                <a:spcPts val="1920"/>
              </a:lnSpc>
            </a:pPr>
            <a:r>
              <a:rPr lang="en-US" sz="1200">
                <a:solidFill>
                  <a:srgbClr val="1B1C1F"/>
                </a:solidFill>
                <a:latin typeface="Libre Baskerville"/>
              </a:rPr>
              <a:t>-Une intervenante de soutien au logement et maman-relais;</a:t>
            </a:r>
          </a:p>
          <a:p>
            <a:pPr algn="just">
              <a:lnSpc>
                <a:spcPts val="1920"/>
              </a:lnSpc>
            </a:pPr>
            <a:r>
              <a:rPr lang="en-US" sz="1200">
                <a:solidFill>
                  <a:srgbClr val="1B1C1F"/>
                </a:solidFill>
                <a:latin typeface="Libre Baskerville"/>
              </a:rPr>
              <a:t>-Accompagnement personnalisé;</a:t>
            </a:r>
          </a:p>
          <a:p>
            <a:pPr algn="just">
              <a:lnSpc>
                <a:spcPts val="1920"/>
              </a:lnSpc>
            </a:pPr>
            <a:r>
              <a:rPr lang="en-US" sz="1200">
                <a:solidFill>
                  <a:srgbClr val="1B1C1F"/>
                </a:solidFill>
                <a:latin typeface="Libre Baskerville"/>
              </a:rPr>
              <a:t>-Un coaching financier par CODE F;</a:t>
            </a:r>
          </a:p>
          <a:p>
            <a:pPr algn="just">
              <a:lnSpc>
                <a:spcPts val="1920"/>
              </a:lnSpc>
            </a:pPr>
            <a:r>
              <a:rPr lang="en-US" sz="1200">
                <a:solidFill>
                  <a:srgbClr val="1B1C1F"/>
                </a:solidFill>
                <a:latin typeface="Libre Baskerville"/>
              </a:rPr>
              <a:t>-Accompagnement dans la recherche de logement;</a:t>
            </a:r>
          </a:p>
          <a:p>
            <a:pPr algn="just">
              <a:lnSpc>
                <a:spcPts val="1920"/>
              </a:lnSpc>
            </a:pPr>
            <a:r>
              <a:rPr lang="en-US" sz="1200">
                <a:solidFill>
                  <a:srgbClr val="1B1C1F"/>
                </a:solidFill>
                <a:latin typeface="Libre Baskerville"/>
              </a:rPr>
              <a:t>-Références de la Dauphine, jeunes mamans immigrantes et québécoises projet Baby-Boom (Références vers nous) en situation d’itinérance, ayant des alertes bébé;</a:t>
            </a:r>
          </a:p>
          <a:p>
            <a:pPr algn="just">
              <a:lnSpc>
                <a:spcPts val="1920"/>
              </a:lnSpc>
            </a:pPr>
            <a:r>
              <a:rPr lang="en-US" sz="1200">
                <a:solidFill>
                  <a:srgbClr val="1B1C1F"/>
                </a:solidFill>
                <a:latin typeface="Libre Baskerville"/>
              </a:rPr>
              <a:t>- Références de l’école secondaire – Secteur Vanier (nous réfère des jeunes filles); Mères et monde;</a:t>
            </a:r>
          </a:p>
          <a:p>
            <a:pPr algn="just">
              <a:lnSpc>
                <a:spcPts val="1920"/>
              </a:lnSpc>
            </a:pPr>
            <a:r>
              <a:rPr lang="en-US" sz="1200">
                <a:solidFill>
                  <a:srgbClr val="1B1C1F"/>
                </a:solidFill>
                <a:latin typeface="Libre Baskerville"/>
              </a:rPr>
              <a:t>-Remise des cartes-cadeaux de Walmart;</a:t>
            </a:r>
          </a:p>
          <a:p>
            <a:pPr algn="just">
              <a:lnSpc>
                <a:spcPts val="1920"/>
              </a:lnSpc>
            </a:pPr>
            <a:r>
              <a:rPr lang="en-US" sz="1200">
                <a:solidFill>
                  <a:srgbClr val="1B1C1F"/>
                </a:solidFill>
                <a:latin typeface="Libre Baskerville"/>
              </a:rPr>
              <a:t>-Remise de produits d’hygiène adultes et enfants;</a:t>
            </a:r>
          </a:p>
        </p:txBody>
      </p:sp>
      <p:sp>
        <p:nvSpPr>
          <p:cNvPr name="Freeform 7" id="7"/>
          <p:cNvSpPr/>
          <p:nvPr/>
        </p:nvSpPr>
        <p:spPr>
          <a:xfrm flipH="false" flipV="false" rot="1046229">
            <a:off x="-1894372" y="3205581"/>
            <a:ext cx="5930999" cy="4574283"/>
          </a:xfrm>
          <a:custGeom>
            <a:avLst/>
            <a:gdLst/>
            <a:ahLst/>
            <a:cxnLst/>
            <a:rect r="r" b="b" t="t" l="l"/>
            <a:pathLst>
              <a:path h="4574283" w="5930999">
                <a:moveTo>
                  <a:pt x="0" y="0"/>
                </a:moveTo>
                <a:lnTo>
                  <a:pt x="5930999" y="0"/>
                </a:lnTo>
                <a:lnTo>
                  <a:pt x="5930999" y="4574283"/>
                </a:lnTo>
                <a:lnTo>
                  <a:pt x="0" y="4574283"/>
                </a:lnTo>
                <a:lnTo>
                  <a:pt x="0" y="0"/>
                </a:lnTo>
                <a:close/>
              </a:path>
            </a:pathLst>
          </a:custGeom>
          <a:blipFill>
            <a:blip r:embed="rId4">
              <a:alphaModFix amt="18000"/>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6456426" y="6255017"/>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Freeform 9" id="9"/>
          <p:cNvSpPr/>
          <p:nvPr/>
        </p:nvSpPr>
        <p:spPr>
          <a:xfrm flipH="false" flipV="false" rot="-3481460">
            <a:off x="2071224" y="3600612"/>
            <a:ext cx="4007861" cy="6516847"/>
          </a:xfrm>
          <a:custGeom>
            <a:avLst/>
            <a:gdLst/>
            <a:ahLst/>
            <a:cxnLst/>
            <a:rect r="r" b="b" t="t" l="l"/>
            <a:pathLst>
              <a:path h="6516847" w="4007861">
                <a:moveTo>
                  <a:pt x="0" y="0"/>
                </a:moveTo>
                <a:lnTo>
                  <a:pt x="4007860" y="0"/>
                </a:lnTo>
                <a:lnTo>
                  <a:pt x="4007860" y="6516846"/>
                </a:lnTo>
                <a:lnTo>
                  <a:pt x="0" y="6516846"/>
                </a:lnTo>
                <a:lnTo>
                  <a:pt x="0" y="0"/>
                </a:lnTo>
                <a:close/>
              </a:path>
            </a:pathLst>
          </a:custGeom>
          <a:blipFill>
            <a:blip r:embed="rId6">
              <a:alphaModFix amt="18000"/>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856398" y="5387108"/>
            <a:ext cx="1976619" cy="791709"/>
          </a:xfrm>
          <a:custGeom>
            <a:avLst/>
            <a:gdLst/>
            <a:ahLst/>
            <a:cxnLst/>
            <a:rect r="r" b="b" t="t" l="l"/>
            <a:pathLst>
              <a:path h="791709" w="1976619">
                <a:moveTo>
                  <a:pt x="0" y="0"/>
                </a:moveTo>
                <a:lnTo>
                  <a:pt x="1976619" y="0"/>
                </a:lnTo>
                <a:lnTo>
                  <a:pt x="1976619" y="791709"/>
                </a:lnTo>
                <a:lnTo>
                  <a:pt x="0" y="791709"/>
                </a:lnTo>
                <a:lnTo>
                  <a:pt x="0" y="0"/>
                </a:lnTo>
                <a:close/>
              </a:path>
            </a:pathLst>
          </a:custGeom>
          <a:blipFill>
            <a:blip r:embed="rId8"/>
            <a:stretch>
              <a:fillRect l="-9577" t="-22300" r="-8404" b="-16422"/>
            </a:stretch>
          </a:blipFill>
        </p:spPr>
      </p:sp>
      <p:sp>
        <p:nvSpPr>
          <p:cNvPr name="TextBox 11" id="11"/>
          <p:cNvSpPr txBox="true"/>
          <p:nvPr/>
        </p:nvSpPr>
        <p:spPr>
          <a:xfrm rot="0">
            <a:off x="5719345" y="1944211"/>
            <a:ext cx="1958621" cy="306705"/>
          </a:xfrm>
          <a:prstGeom prst="rect">
            <a:avLst/>
          </a:prstGeom>
        </p:spPr>
        <p:txBody>
          <a:bodyPr anchor="t" rtlCol="false" tIns="0" lIns="0" bIns="0" rIns="0">
            <a:spAutoFit/>
          </a:bodyPr>
          <a:lstStyle/>
          <a:p>
            <a:pPr algn="ctr">
              <a:lnSpc>
                <a:spcPts val="2520"/>
              </a:lnSpc>
              <a:spcBef>
                <a:spcPct val="0"/>
              </a:spcBef>
            </a:pPr>
            <a:r>
              <a:rPr lang="en-US" sz="1800">
                <a:solidFill>
                  <a:srgbClr val="EDA33A"/>
                </a:solidFill>
                <a:latin typeface="Libre Baskerville Bold"/>
              </a:rPr>
              <a:t>Statistiques </a:t>
            </a:r>
          </a:p>
        </p:txBody>
      </p:sp>
      <p:sp>
        <p:nvSpPr>
          <p:cNvPr name="TextBox 12" id="12"/>
          <p:cNvSpPr txBox="true"/>
          <p:nvPr/>
        </p:nvSpPr>
        <p:spPr>
          <a:xfrm rot="0">
            <a:off x="8422865" y="906145"/>
            <a:ext cx="599215" cy="240665"/>
          </a:xfrm>
          <a:prstGeom prst="rect">
            <a:avLst/>
          </a:prstGeom>
        </p:spPr>
        <p:txBody>
          <a:bodyPr anchor="t" rtlCol="false" tIns="0" lIns="0" bIns="0" rIns="0">
            <a:spAutoFit/>
          </a:bodyPr>
          <a:lstStyle/>
          <a:p>
            <a:pPr algn="ctr">
              <a:lnSpc>
                <a:spcPts val="1960"/>
              </a:lnSpc>
            </a:pPr>
            <a:r>
              <a:rPr lang="en-US" sz="1400">
                <a:solidFill>
                  <a:srgbClr val="347406"/>
                </a:solidFill>
                <a:latin typeface="Libre Baskerville Bold"/>
              </a:rPr>
              <a:t>35/46 </a:t>
            </a:r>
          </a:p>
        </p:txBody>
      </p:sp>
      <p:sp>
        <p:nvSpPr>
          <p:cNvPr name="TextBox 13" id="13"/>
          <p:cNvSpPr txBox="true"/>
          <p:nvPr/>
        </p:nvSpPr>
        <p:spPr>
          <a:xfrm rot="0">
            <a:off x="740957" y="1279126"/>
            <a:ext cx="4724519" cy="356235"/>
          </a:xfrm>
          <a:prstGeom prst="rect">
            <a:avLst/>
          </a:prstGeom>
        </p:spPr>
        <p:txBody>
          <a:bodyPr anchor="t" rtlCol="false" tIns="0" lIns="0" bIns="0" rIns="0">
            <a:spAutoFit/>
          </a:bodyPr>
          <a:lstStyle/>
          <a:p>
            <a:pPr algn="just">
              <a:lnSpc>
                <a:spcPts val="2940"/>
              </a:lnSpc>
              <a:spcBef>
                <a:spcPct val="0"/>
              </a:spcBef>
            </a:pPr>
            <a:r>
              <a:rPr lang="en-US" sz="2100">
                <a:solidFill>
                  <a:srgbClr val="347406"/>
                </a:solidFill>
                <a:latin typeface="Libre Baskerville Bold"/>
              </a:rPr>
              <a:t>7. Service  de soutien au logement</a:t>
            </a:r>
          </a:p>
        </p:txBody>
      </p:sp>
      <p:sp>
        <p:nvSpPr>
          <p:cNvPr name="TextBox 14" id="14"/>
          <p:cNvSpPr txBox="true"/>
          <p:nvPr/>
        </p:nvSpPr>
        <p:spPr>
          <a:xfrm rot="0">
            <a:off x="740957" y="750570"/>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TextBox 15" id="15"/>
          <p:cNvSpPr txBox="true"/>
          <p:nvPr/>
        </p:nvSpPr>
        <p:spPr>
          <a:xfrm rot="0">
            <a:off x="740957" y="1944211"/>
            <a:ext cx="3334197" cy="306705"/>
          </a:xfrm>
          <a:prstGeom prst="rect">
            <a:avLst/>
          </a:prstGeom>
        </p:spPr>
        <p:txBody>
          <a:bodyPr anchor="t" rtlCol="false" tIns="0" lIns="0" bIns="0" rIns="0">
            <a:spAutoFit/>
          </a:bodyPr>
          <a:lstStyle/>
          <a:p>
            <a:pPr algn="just">
              <a:lnSpc>
                <a:spcPts val="2520"/>
              </a:lnSpc>
              <a:spcBef>
                <a:spcPct val="0"/>
              </a:spcBef>
            </a:pPr>
            <a:r>
              <a:rPr lang="en-US" sz="1800">
                <a:solidFill>
                  <a:srgbClr val="347406"/>
                </a:solidFill>
                <a:latin typeface="Libre Baskerville Bold"/>
              </a:rPr>
              <a:t>L’aide au logement c'était:</a:t>
            </a:r>
          </a:p>
        </p:txBody>
      </p:sp>
      <p:sp>
        <p:nvSpPr>
          <p:cNvPr name="TextBox 16" id="16"/>
          <p:cNvSpPr txBox="true"/>
          <p:nvPr/>
        </p:nvSpPr>
        <p:spPr>
          <a:xfrm rot="0">
            <a:off x="5613305" y="2336728"/>
            <a:ext cx="2042047" cy="224790"/>
          </a:xfrm>
          <a:prstGeom prst="rect">
            <a:avLst/>
          </a:prstGeom>
        </p:spPr>
        <p:txBody>
          <a:bodyPr anchor="t" rtlCol="false" tIns="0" lIns="0" bIns="0" rIns="0">
            <a:spAutoFit/>
          </a:bodyPr>
          <a:lstStyle/>
          <a:p>
            <a:pPr algn="just">
              <a:lnSpc>
                <a:spcPts val="1920"/>
              </a:lnSpc>
            </a:pPr>
            <a:r>
              <a:rPr lang="en-US" sz="1200">
                <a:solidFill>
                  <a:srgbClr val="347406"/>
                </a:solidFill>
                <a:latin typeface="Libre Baskerville Bold"/>
              </a:rPr>
              <a:t>31 familles bénéficiaires </a:t>
            </a:r>
          </a:p>
        </p:txBody>
      </p:sp>
      <p:sp>
        <p:nvSpPr>
          <p:cNvPr name="TextBox 17" id="17"/>
          <p:cNvSpPr txBox="true"/>
          <p:nvPr/>
        </p:nvSpPr>
        <p:spPr>
          <a:xfrm rot="0">
            <a:off x="5613305" y="2669346"/>
            <a:ext cx="2941259" cy="1595998"/>
          </a:xfrm>
          <a:prstGeom prst="rect">
            <a:avLst/>
          </a:prstGeom>
        </p:spPr>
        <p:txBody>
          <a:bodyPr anchor="t" rtlCol="false" tIns="0" lIns="0" bIns="0" rIns="0">
            <a:spAutoFit/>
          </a:bodyPr>
          <a:lstStyle/>
          <a:p>
            <a:pPr algn="just">
              <a:lnSpc>
                <a:spcPts val="1862"/>
              </a:lnSpc>
            </a:pPr>
            <a:r>
              <a:rPr lang="en-US" sz="1164">
                <a:solidFill>
                  <a:srgbClr val="1B1C1F"/>
                </a:solidFill>
                <a:latin typeface="Libre Baskerville"/>
              </a:rPr>
              <a:t>Belle trajectoire de services avec la Maison pour femmes immigrantes dont plusieurs ont bénéficié de ce programme.</a:t>
            </a:r>
          </a:p>
          <a:p>
            <a:pPr algn="just">
              <a:lnSpc>
                <a:spcPts val="1862"/>
              </a:lnSpc>
            </a:pPr>
            <a:r>
              <a:rPr lang="en-US" sz="1164">
                <a:solidFill>
                  <a:srgbClr val="1B1C1F"/>
                </a:solidFill>
                <a:latin typeface="Libre Baskerville"/>
              </a:rPr>
              <a:t>Merci Cassandre intervenante Lotus pour la courroie de collaboration</a:t>
            </a:r>
          </a:p>
          <a:p>
            <a:pPr algn="just">
              <a:lnSpc>
                <a:spcPts val="1862"/>
              </a:lnSpc>
            </a:pPr>
            <a:r>
              <a:rPr lang="en-US" sz="1164">
                <a:solidFill>
                  <a:srgbClr val="1B1C1F"/>
                </a:solidFill>
                <a:latin typeface="Libre Baskerville"/>
              </a:rPr>
              <a:t>1500  heures de coaching financier</a:t>
            </a:r>
          </a:p>
        </p:txBody>
      </p:sp>
      <p:sp>
        <p:nvSpPr>
          <p:cNvPr name="TextBox 18" id="18"/>
          <p:cNvSpPr txBox="true"/>
          <p:nvPr/>
        </p:nvSpPr>
        <p:spPr>
          <a:xfrm rot="0">
            <a:off x="5613305" y="4363648"/>
            <a:ext cx="2947225" cy="939165"/>
          </a:xfrm>
          <a:prstGeom prst="rect">
            <a:avLst/>
          </a:prstGeom>
        </p:spPr>
        <p:txBody>
          <a:bodyPr anchor="t" rtlCol="false" tIns="0" lIns="0" bIns="0" rIns="0">
            <a:spAutoFit/>
          </a:bodyPr>
          <a:lstStyle/>
          <a:p>
            <a:pPr algn="just">
              <a:lnSpc>
                <a:spcPts val="1920"/>
              </a:lnSpc>
            </a:pPr>
            <a:r>
              <a:rPr lang="en-US" sz="1200">
                <a:solidFill>
                  <a:srgbClr val="F5A72B"/>
                </a:solidFill>
                <a:latin typeface="Libre Baskerville"/>
              </a:rPr>
              <a:t>Impacts:</a:t>
            </a:r>
            <a:r>
              <a:rPr lang="en-US" sz="1200">
                <a:solidFill>
                  <a:srgbClr val="1B1C1F"/>
                </a:solidFill>
                <a:latin typeface="Libre Baskerville"/>
              </a:rPr>
              <a:t> </a:t>
            </a:r>
          </a:p>
          <a:p>
            <a:pPr algn="just">
              <a:lnSpc>
                <a:spcPts val="1920"/>
              </a:lnSpc>
            </a:pPr>
            <a:r>
              <a:rPr lang="en-US" sz="1200">
                <a:solidFill>
                  <a:srgbClr val="1B1C1F"/>
                </a:solidFill>
                <a:latin typeface="Libre Baskerville"/>
              </a:rPr>
              <a:t>réduction  de la précarité financière; retour à l'emploi, aux études et un bon départ pour ces bébés!</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8427867" y="897329"/>
            <a:ext cx="643699"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36/46</a:t>
            </a:r>
          </a:p>
        </p:txBody>
      </p:sp>
      <p:sp>
        <p:nvSpPr>
          <p:cNvPr name="Freeform 3" id="3"/>
          <p:cNvSpPr/>
          <p:nvPr/>
        </p:nvSpPr>
        <p:spPr>
          <a:xfrm flipH="false" flipV="false" rot="0">
            <a:off x="1292532" y="1157044"/>
            <a:ext cx="2308537" cy="2449376"/>
          </a:xfrm>
          <a:custGeom>
            <a:avLst/>
            <a:gdLst/>
            <a:ahLst/>
            <a:cxnLst/>
            <a:rect r="r" b="b" t="t" l="l"/>
            <a:pathLst>
              <a:path h="2449376" w="2308537">
                <a:moveTo>
                  <a:pt x="0" y="0"/>
                </a:moveTo>
                <a:lnTo>
                  <a:pt x="2308537" y="0"/>
                </a:lnTo>
                <a:lnTo>
                  <a:pt x="2308537" y="2449376"/>
                </a:lnTo>
                <a:lnTo>
                  <a:pt x="0" y="2449376"/>
                </a:lnTo>
                <a:lnTo>
                  <a:pt x="0" y="0"/>
                </a:lnTo>
                <a:close/>
              </a:path>
            </a:pathLst>
          </a:custGeom>
          <a:blipFill>
            <a:blip r:embed="rId2">
              <a:alphaModFix amt="10999"/>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422792" y="1089660"/>
            <a:ext cx="2308537" cy="2449376"/>
          </a:xfrm>
          <a:custGeom>
            <a:avLst/>
            <a:gdLst/>
            <a:ahLst/>
            <a:cxnLst/>
            <a:rect r="r" b="b" t="t" l="l"/>
            <a:pathLst>
              <a:path h="2449376" w="2308537">
                <a:moveTo>
                  <a:pt x="0" y="0"/>
                </a:moveTo>
                <a:lnTo>
                  <a:pt x="2308537" y="0"/>
                </a:lnTo>
                <a:lnTo>
                  <a:pt x="2308537" y="2449376"/>
                </a:lnTo>
                <a:lnTo>
                  <a:pt x="0" y="2449376"/>
                </a:lnTo>
                <a:lnTo>
                  <a:pt x="0" y="0"/>
                </a:lnTo>
                <a:close/>
              </a:path>
            </a:pathLst>
          </a:custGeom>
          <a:blipFill>
            <a:blip r:embed="rId2">
              <a:alphaModFix amt="10999"/>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4138729" y="2381732"/>
            <a:ext cx="4874505" cy="2929889"/>
          </a:xfrm>
          <a:custGeom>
            <a:avLst/>
            <a:gdLst/>
            <a:ahLst/>
            <a:cxnLst/>
            <a:rect r="r" b="b" t="t" l="l"/>
            <a:pathLst>
              <a:path h="2929889" w="4874505">
                <a:moveTo>
                  <a:pt x="0" y="0"/>
                </a:moveTo>
                <a:lnTo>
                  <a:pt x="4874505" y="0"/>
                </a:lnTo>
                <a:lnTo>
                  <a:pt x="4874505" y="2929889"/>
                </a:lnTo>
                <a:lnTo>
                  <a:pt x="0" y="2929889"/>
                </a:lnTo>
                <a:lnTo>
                  <a:pt x="0" y="0"/>
                </a:lnTo>
                <a:close/>
              </a:path>
            </a:pathLst>
          </a:custGeom>
          <a:blipFill>
            <a:blip r:embed="rId4"/>
            <a:stretch>
              <a:fillRect l="0" t="0" r="0" b="0"/>
            </a:stretch>
          </a:blipFill>
        </p:spPr>
      </p:sp>
      <p:sp>
        <p:nvSpPr>
          <p:cNvPr name="Freeform 6" id="6"/>
          <p:cNvSpPr/>
          <p:nvPr/>
        </p:nvSpPr>
        <p:spPr>
          <a:xfrm flipH="false" flipV="false" rot="0">
            <a:off x="-1923572" y="1233244"/>
            <a:ext cx="6937357" cy="5350436"/>
          </a:xfrm>
          <a:custGeom>
            <a:avLst/>
            <a:gdLst/>
            <a:ahLst/>
            <a:cxnLst/>
            <a:rect r="r" b="b" t="t" l="l"/>
            <a:pathLst>
              <a:path h="5350436" w="6937357">
                <a:moveTo>
                  <a:pt x="0" y="0"/>
                </a:moveTo>
                <a:lnTo>
                  <a:pt x="6937356" y="0"/>
                </a:lnTo>
                <a:lnTo>
                  <a:pt x="6937356" y="5350436"/>
                </a:lnTo>
                <a:lnTo>
                  <a:pt x="0" y="5350436"/>
                </a:lnTo>
                <a:lnTo>
                  <a:pt x="0" y="0"/>
                </a:lnTo>
                <a:close/>
              </a:path>
            </a:pathLst>
          </a:custGeom>
          <a:blipFill>
            <a:blip r:embed="rId5">
              <a:alphaModFix amt="6000"/>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545106" y="3207916"/>
            <a:ext cx="2818309" cy="2990248"/>
          </a:xfrm>
          <a:custGeom>
            <a:avLst/>
            <a:gdLst/>
            <a:ahLst/>
            <a:cxnLst/>
            <a:rect r="r" b="b" t="t" l="l"/>
            <a:pathLst>
              <a:path h="2990248" w="2818309">
                <a:moveTo>
                  <a:pt x="0" y="0"/>
                </a:moveTo>
                <a:lnTo>
                  <a:pt x="2818309" y="0"/>
                </a:lnTo>
                <a:lnTo>
                  <a:pt x="2818309" y="2990248"/>
                </a:lnTo>
                <a:lnTo>
                  <a:pt x="0" y="2990248"/>
                </a:lnTo>
                <a:lnTo>
                  <a:pt x="0" y="0"/>
                </a:lnTo>
                <a:close/>
              </a:path>
            </a:pathLst>
          </a:custGeom>
          <a:blipFill>
            <a:blip r:embed="rId2">
              <a:alphaModFix amt="10999"/>
              <a:extLst>
                <a:ext uri="{96DAC541-7B7A-43D3-8B79-37D633B846F1}">
                  <asvg:svgBlip xmlns:asvg="http://schemas.microsoft.com/office/drawing/2016/SVG/main" r:embed="rId3"/>
                </a:ext>
              </a:extLst>
            </a:blip>
            <a:stretch>
              <a:fillRect l="0" t="0" r="0" b="0"/>
            </a:stretch>
          </a:blipFill>
        </p:spPr>
      </p:sp>
      <p:sp>
        <p:nvSpPr>
          <p:cNvPr name="TextBox 8" id="8"/>
          <p:cNvSpPr txBox="true"/>
          <p:nvPr/>
        </p:nvSpPr>
        <p:spPr>
          <a:xfrm rot="0">
            <a:off x="731520" y="693420"/>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AutoShape 9" id="9"/>
          <p:cNvSpPr/>
          <p:nvPr/>
        </p:nvSpPr>
        <p:spPr>
          <a:xfrm flipV="true">
            <a:off x="731520" y="1176094"/>
            <a:ext cx="8290560" cy="19050"/>
          </a:xfrm>
          <a:prstGeom prst="line">
            <a:avLst/>
          </a:prstGeom>
          <a:ln cap="flat" w="38100">
            <a:solidFill>
              <a:srgbClr val="000000"/>
            </a:solidFill>
            <a:prstDash val="solid"/>
            <a:headEnd type="none" len="sm" w="sm"/>
            <a:tailEnd type="none" len="sm" w="sm"/>
          </a:ln>
        </p:spPr>
      </p:sp>
      <p:sp>
        <p:nvSpPr>
          <p:cNvPr name="TextBox 10" id="10"/>
          <p:cNvSpPr txBox="true"/>
          <p:nvPr/>
        </p:nvSpPr>
        <p:spPr>
          <a:xfrm rot="0">
            <a:off x="6419691" y="6210300"/>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AutoShape 11" id="11"/>
          <p:cNvSpPr/>
          <p:nvPr/>
        </p:nvSpPr>
        <p:spPr>
          <a:xfrm>
            <a:off x="6419691" y="6198164"/>
            <a:ext cx="3316224" cy="0"/>
          </a:xfrm>
          <a:prstGeom prst="line">
            <a:avLst/>
          </a:prstGeom>
          <a:ln cap="flat" w="38100">
            <a:solidFill>
              <a:srgbClr val="000000"/>
            </a:solidFill>
            <a:prstDash val="solid"/>
            <a:headEnd type="none" len="sm" w="sm"/>
            <a:tailEnd type="none" len="sm" w="sm"/>
          </a:ln>
        </p:spPr>
      </p:sp>
      <p:sp>
        <p:nvSpPr>
          <p:cNvPr name="Freeform 12" id="12"/>
          <p:cNvSpPr/>
          <p:nvPr/>
        </p:nvSpPr>
        <p:spPr>
          <a:xfrm flipH="false" flipV="false" rot="0">
            <a:off x="-1923572" y="2747398"/>
            <a:ext cx="3021943" cy="3206305"/>
          </a:xfrm>
          <a:custGeom>
            <a:avLst/>
            <a:gdLst/>
            <a:ahLst/>
            <a:cxnLst/>
            <a:rect r="r" b="b" t="t" l="l"/>
            <a:pathLst>
              <a:path h="3206305" w="3021943">
                <a:moveTo>
                  <a:pt x="0" y="0"/>
                </a:moveTo>
                <a:lnTo>
                  <a:pt x="3021942" y="0"/>
                </a:lnTo>
                <a:lnTo>
                  <a:pt x="3021942" y="3206305"/>
                </a:lnTo>
                <a:lnTo>
                  <a:pt x="0" y="3206305"/>
                </a:lnTo>
                <a:lnTo>
                  <a:pt x="0" y="0"/>
                </a:lnTo>
                <a:close/>
              </a:path>
            </a:pathLst>
          </a:custGeom>
          <a:blipFill>
            <a:blip r:embed="rId2">
              <a:alphaModFix amt="10999"/>
              <a:extLst>
                <a:ext uri="{96DAC541-7B7A-43D3-8B79-37D633B846F1}">
                  <asvg:svgBlip xmlns:asvg="http://schemas.microsoft.com/office/drawing/2016/SVG/main" r:embed="rId3"/>
                </a:ext>
              </a:extLst>
            </a:blip>
            <a:stretch>
              <a:fillRect l="0" t="0" r="0" b="0"/>
            </a:stretch>
          </a:blipFill>
        </p:spPr>
      </p:sp>
      <p:sp>
        <p:nvSpPr>
          <p:cNvPr name="TextBox 13" id="13"/>
          <p:cNvSpPr txBox="true"/>
          <p:nvPr/>
        </p:nvSpPr>
        <p:spPr>
          <a:xfrm rot="0">
            <a:off x="758108" y="1282383"/>
            <a:ext cx="2838301" cy="306705"/>
          </a:xfrm>
          <a:prstGeom prst="rect">
            <a:avLst/>
          </a:prstGeom>
        </p:spPr>
        <p:txBody>
          <a:bodyPr anchor="t" rtlCol="false" tIns="0" lIns="0" bIns="0" rIns="0">
            <a:spAutoFit/>
          </a:bodyPr>
          <a:lstStyle/>
          <a:p>
            <a:pPr algn="just">
              <a:lnSpc>
                <a:spcPts val="2520"/>
              </a:lnSpc>
              <a:spcBef>
                <a:spcPct val="0"/>
              </a:spcBef>
            </a:pPr>
            <a:r>
              <a:rPr lang="en-US" sz="1800">
                <a:solidFill>
                  <a:srgbClr val="347406"/>
                </a:solidFill>
                <a:latin typeface="Libre Baskerville Bold"/>
              </a:rPr>
              <a:t>8- La mobilisation 1  à 1 </a:t>
            </a:r>
          </a:p>
        </p:txBody>
      </p:sp>
      <p:sp>
        <p:nvSpPr>
          <p:cNvPr name="TextBox 14" id="14"/>
          <p:cNvSpPr txBox="true"/>
          <p:nvPr/>
        </p:nvSpPr>
        <p:spPr>
          <a:xfrm rot="0">
            <a:off x="758108" y="1786663"/>
            <a:ext cx="3905282" cy="1281589"/>
          </a:xfrm>
          <a:prstGeom prst="rect">
            <a:avLst/>
          </a:prstGeom>
        </p:spPr>
        <p:txBody>
          <a:bodyPr anchor="t" rtlCol="false" tIns="0" lIns="0" bIns="0" rIns="0">
            <a:spAutoFit/>
          </a:bodyPr>
          <a:lstStyle/>
          <a:p>
            <a:pPr algn="just" marL="259080" indent="-129540" lvl="1">
              <a:lnSpc>
                <a:spcPts val="1679"/>
              </a:lnSpc>
              <a:buFont typeface="Arial"/>
              <a:buChar char="•"/>
            </a:pPr>
            <a:r>
              <a:rPr lang="en-US" sz="1200">
                <a:solidFill>
                  <a:srgbClr val="000000"/>
                </a:solidFill>
                <a:latin typeface="Libre Baskerville Bold"/>
              </a:rPr>
              <a:t>Appels direct</a:t>
            </a:r>
          </a:p>
          <a:p>
            <a:pPr algn="just" marL="259080" indent="-129540" lvl="1">
              <a:lnSpc>
                <a:spcPts val="1679"/>
              </a:lnSpc>
              <a:buFont typeface="Arial"/>
              <a:buChar char="•"/>
            </a:pPr>
            <a:r>
              <a:rPr lang="en-US" sz="1200">
                <a:solidFill>
                  <a:srgbClr val="000000"/>
                </a:solidFill>
                <a:latin typeface="Libre Baskerville Bold"/>
              </a:rPr>
              <a:t>Groupes Facebook les mamans du SRPFIQ : 438 membres</a:t>
            </a:r>
          </a:p>
          <a:p>
            <a:pPr algn="just" marL="259080" indent="-129540" lvl="1">
              <a:lnSpc>
                <a:spcPts val="1679"/>
              </a:lnSpc>
              <a:buFont typeface="Arial"/>
              <a:buChar char="•"/>
            </a:pPr>
            <a:r>
              <a:rPr lang="en-US" sz="1200">
                <a:solidFill>
                  <a:srgbClr val="000000"/>
                </a:solidFill>
                <a:latin typeface="Libre Baskerville Bold"/>
              </a:rPr>
              <a:t>Calendrier des activités </a:t>
            </a:r>
          </a:p>
          <a:p>
            <a:pPr algn="just" marL="259080" indent="-129540" lvl="1">
              <a:lnSpc>
                <a:spcPts val="1679"/>
              </a:lnSpc>
              <a:buFont typeface="Arial"/>
              <a:buChar char="•"/>
            </a:pPr>
            <a:r>
              <a:rPr lang="en-US" sz="1200">
                <a:solidFill>
                  <a:srgbClr val="000000"/>
                </a:solidFill>
                <a:latin typeface="Libre Baskerville Bold"/>
              </a:rPr>
              <a:t>Infolettre</a:t>
            </a:r>
          </a:p>
          <a:p>
            <a:pPr algn="just" marL="259080" indent="-129540" lvl="1">
              <a:lnSpc>
                <a:spcPts val="1679"/>
              </a:lnSpc>
              <a:buFont typeface="Arial"/>
              <a:buChar char="•"/>
            </a:pPr>
            <a:r>
              <a:rPr lang="en-US" sz="1200">
                <a:solidFill>
                  <a:srgbClr val="000000"/>
                </a:solidFill>
                <a:latin typeface="Libre Baskerville Bold"/>
              </a:rPr>
              <a:t>Renforcement par les mamans-relais</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flipV="true">
            <a:off x="736282" y="1184910"/>
            <a:ext cx="8290560" cy="19050"/>
          </a:xfrm>
          <a:prstGeom prst="line">
            <a:avLst/>
          </a:prstGeom>
          <a:ln cap="flat" w="38100">
            <a:solidFill>
              <a:srgbClr val="000000"/>
            </a:solidFill>
            <a:prstDash val="solid"/>
            <a:headEnd type="none" len="sm" w="sm"/>
            <a:tailEnd type="none" len="sm" w="sm"/>
          </a:ln>
        </p:spPr>
      </p:sp>
      <p:sp>
        <p:nvSpPr>
          <p:cNvPr name="Freeform 3" id="3"/>
          <p:cNvSpPr/>
          <p:nvPr/>
        </p:nvSpPr>
        <p:spPr>
          <a:xfrm flipH="false" flipV="false" rot="0">
            <a:off x="-273484" y="1385265"/>
            <a:ext cx="9843255" cy="5287619"/>
          </a:xfrm>
          <a:custGeom>
            <a:avLst/>
            <a:gdLst/>
            <a:ahLst/>
            <a:cxnLst/>
            <a:rect r="r" b="b" t="t" l="l"/>
            <a:pathLst>
              <a:path h="5287619" w="9843255">
                <a:moveTo>
                  <a:pt x="0" y="0"/>
                </a:moveTo>
                <a:lnTo>
                  <a:pt x="9843255" y="0"/>
                </a:lnTo>
                <a:lnTo>
                  <a:pt x="9843255" y="5287620"/>
                </a:lnTo>
                <a:lnTo>
                  <a:pt x="0" y="5287620"/>
                </a:lnTo>
                <a:lnTo>
                  <a:pt x="0" y="0"/>
                </a:lnTo>
                <a:close/>
              </a:path>
            </a:pathLst>
          </a:custGeom>
          <a:blipFill>
            <a:blip r:embed="rId2">
              <a:alphaModFix amt="31000"/>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a:off x="6456426" y="6197867"/>
            <a:ext cx="3316224" cy="0"/>
          </a:xfrm>
          <a:prstGeom prst="line">
            <a:avLst/>
          </a:prstGeom>
          <a:ln cap="flat" w="38100">
            <a:solidFill>
              <a:srgbClr val="000000"/>
            </a:solidFill>
            <a:prstDash val="solid"/>
            <a:headEnd type="none" len="sm" w="sm"/>
            <a:tailEnd type="none" len="sm" w="sm"/>
          </a:ln>
        </p:spPr>
      </p:sp>
      <p:sp>
        <p:nvSpPr>
          <p:cNvPr name="Freeform 5" id="5"/>
          <p:cNvSpPr/>
          <p:nvPr/>
        </p:nvSpPr>
        <p:spPr>
          <a:xfrm flipH="false" flipV="false" rot="0">
            <a:off x="4038991" y="3395427"/>
            <a:ext cx="4995857" cy="2491684"/>
          </a:xfrm>
          <a:custGeom>
            <a:avLst/>
            <a:gdLst/>
            <a:ahLst/>
            <a:cxnLst/>
            <a:rect r="r" b="b" t="t" l="l"/>
            <a:pathLst>
              <a:path h="2491684" w="4995857">
                <a:moveTo>
                  <a:pt x="0" y="0"/>
                </a:moveTo>
                <a:lnTo>
                  <a:pt x="4995857" y="0"/>
                </a:lnTo>
                <a:lnTo>
                  <a:pt x="4995857" y="2491684"/>
                </a:lnTo>
                <a:lnTo>
                  <a:pt x="0" y="2491684"/>
                </a:lnTo>
                <a:lnTo>
                  <a:pt x="0" y="0"/>
                </a:lnTo>
                <a:close/>
              </a:path>
            </a:pathLst>
          </a:custGeom>
          <a:blipFill>
            <a:blip r:embed="rId4"/>
            <a:stretch>
              <a:fillRect l="0" t="0" r="0" b="0"/>
            </a:stretch>
          </a:blipFill>
        </p:spPr>
      </p:sp>
      <p:sp>
        <p:nvSpPr>
          <p:cNvPr name="Freeform 6" id="6"/>
          <p:cNvSpPr/>
          <p:nvPr/>
        </p:nvSpPr>
        <p:spPr>
          <a:xfrm flipH="false" flipV="false" rot="0">
            <a:off x="-131820" y="3115057"/>
            <a:ext cx="4779963" cy="2694704"/>
          </a:xfrm>
          <a:custGeom>
            <a:avLst/>
            <a:gdLst/>
            <a:ahLst/>
            <a:cxnLst/>
            <a:rect r="r" b="b" t="t" l="l"/>
            <a:pathLst>
              <a:path h="2694704" w="4779963">
                <a:moveTo>
                  <a:pt x="0" y="0"/>
                </a:moveTo>
                <a:lnTo>
                  <a:pt x="4779963" y="0"/>
                </a:lnTo>
                <a:lnTo>
                  <a:pt x="4779963" y="2694705"/>
                </a:lnTo>
                <a:lnTo>
                  <a:pt x="0" y="2694705"/>
                </a:lnTo>
                <a:lnTo>
                  <a:pt x="0" y="0"/>
                </a:lnTo>
                <a:close/>
              </a:path>
            </a:pathLst>
          </a:custGeom>
          <a:blipFill>
            <a:blip r:embed="rId5"/>
            <a:stretch>
              <a:fillRect l="0" t="0" r="0" b="0"/>
            </a:stretch>
          </a:blipFill>
        </p:spPr>
      </p:sp>
      <p:sp>
        <p:nvSpPr>
          <p:cNvPr name="TextBox 7" id="7"/>
          <p:cNvSpPr txBox="true"/>
          <p:nvPr/>
        </p:nvSpPr>
        <p:spPr>
          <a:xfrm rot="0">
            <a:off x="4872038" y="3522980"/>
            <a:ext cx="9525" cy="983615"/>
          </a:xfrm>
          <a:prstGeom prst="rect">
            <a:avLst/>
          </a:prstGeom>
        </p:spPr>
        <p:txBody>
          <a:bodyPr anchor="t" rtlCol="false" tIns="0" lIns="0" bIns="0" rIns="0">
            <a:spAutoFit/>
          </a:bodyPr>
          <a:lstStyle/>
          <a:p>
            <a:pPr algn="ctr">
              <a:lnSpc>
                <a:spcPts val="1960"/>
              </a:lnSpc>
            </a:pPr>
          </a:p>
          <a:p>
            <a:pPr algn="ctr">
              <a:lnSpc>
                <a:spcPts val="1960"/>
              </a:lnSpc>
            </a:pPr>
          </a:p>
          <a:p>
            <a:pPr algn="ctr">
              <a:lnSpc>
                <a:spcPts val="1960"/>
              </a:lnSpc>
            </a:pPr>
          </a:p>
          <a:p>
            <a:pPr algn="ctr">
              <a:lnSpc>
                <a:spcPts val="1960"/>
              </a:lnSpc>
              <a:spcBef>
                <a:spcPct val="0"/>
              </a:spcBef>
            </a:pPr>
          </a:p>
        </p:txBody>
      </p:sp>
      <p:sp>
        <p:nvSpPr>
          <p:cNvPr name="TextBox 8" id="8"/>
          <p:cNvSpPr txBox="true"/>
          <p:nvPr/>
        </p:nvSpPr>
        <p:spPr>
          <a:xfrm rot="0">
            <a:off x="6456426" y="6255017"/>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9" id="9"/>
          <p:cNvSpPr txBox="true"/>
          <p:nvPr/>
        </p:nvSpPr>
        <p:spPr>
          <a:xfrm rot="0">
            <a:off x="3296824" y="1963789"/>
            <a:ext cx="1484334" cy="306705"/>
          </a:xfrm>
          <a:prstGeom prst="rect">
            <a:avLst/>
          </a:prstGeom>
        </p:spPr>
        <p:txBody>
          <a:bodyPr anchor="t" rtlCol="false" tIns="0" lIns="0" bIns="0" rIns="0">
            <a:spAutoFit/>
          </a:bodyPr>
          <a:lstStyle/>
          <a:p>
            <a:pPr algn="just">
              <a:lnSpc>
                <a:spcPts val="2520"/>
              </a:lnSpc>
            </a:pPr>
            <a:r>
              <a:rPr lang="en-US" sz="1800">
                <a:solidFill>
                  <a:srgbClr val="347406"/>
                </a:solidFill>
                <a:latin typeface="Libre Baskerville Bold"/>
              </a:rPr>
              <a:t>Statistiques</a:t>
            </a:r>
            <a:r>
              <a:rPr lang="en-US" sz="1800">
                <a:solidFill>
                  <a:srgbClr val="347406"/>
                </a:solidFill>
                <a:latin typeface="Libre Baskerville Bold"/>
              </a:rPr>
              <a:t> </a:t>
            </a:r>
          </a:p>
        </p:txBody>
      </p:sp>
      <p:sp>
        <p:nvSpPr>
          <p:cNvPr name="TextBox 10" id="10"/>
          <p:cNvSpPr txBox="true"/>
          <p:nvPr/>
        </p:nvSpPr>
        <p:spPr>
          <a:xfrm rot="0">
            <a:off x="745764" y="1378954"/>
            <a:ext cx="3043119" cy="356235"/>
          </a:xfrm>
          <a:prstGeom prst="rect">
            <a:avLst/>
          </a:prstGeom>
        </p:spPr>
        <p:txBody>
          <a:bodyPr anchor="t" rtlCol="false" tIns="0" lIns="0" bIns="0" rIns="0">
            <a:spAutoFit/>
          </a:bodyPr>
          <a:lstStyle/>
          <a:p>
            <a:pPr algn="just">
              <a:lnSpc>
                <a:spcPts val="2940"/>
              </a:lnSpc>
            </a:pPr>
            <a:r>
              <a:rPr lang="en-US" sz="2100">
                <a:solidFill>
                  <a:srgbClr val="347406"/>
                </a:solidFill>
                <a:latin typeface="Libre Baskerville Bold"/>
              </a:rPr>
              <a:t>9. La gestion des dons</a:t>
            </a:r>
          </a:p>
        </p:txBody>
      </p:sp>
      <p:sp>
        <p:nvSpPr>
          <p:cNvPr name="TextBox 11" id="11"/>
          <p:cNvSpPr txBox="true"/>
          <p:nvPr/>
        </p:nvSpPr>
        <p:spPr>
          <a:xfrm rot="0">
            <a:off x="8445355" y="907615"/>
            <a:ext cx="589493" cy="240665"/>
          </a:xfrm>
          <a:prstGeom prst="rect">
            <a:avLst/>
          </a:prstGeom>
        </p:spPr>
        <p:txBody>
          <a:bodyPr anchor="t" rtlCol="false" tIns="0" lIns="0" bIns="0" rIns="0">
            <a:spAutoFit/>
          </a:bodyPr>
          <a:lstStyle/>
          <a:p>
            <a:pPr algn="ctr">
              <a:lnSpc>
                <a:spcPts val="1960"/>
              </a:lnSpc>
            </a:pPr>
            <a:r>
              <a:rPr lang="en-US" sz="1400">
                <a:solidFill>
                  <a:srgbClr val="347406"/>
                </a:solidFill>
                <a:latin typeface="Libre Baskerville Bold"/>
              </a:rPr>
              <a:t>37/46</a:t>
            </a:r>
          </a:p>
        </p:txBody>
      </p:sp>
      <p:sp>
        <p:nvSpPr>
          <p:cNvPr name="TextBox 12" id="12"/>
          <p:cNvSpPr txBox="true"/>
          <p:nvPr/>
        </p:nvSpPr>
        <p:spPr>
          <a:xfrm rot="0">
            <a:off x="745764" y="752040"/>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TextBox 13" id="13"/>
          <p:cNvSpPr txBox="true"/>
          <p:nvPr/>
        </p:nvSpPr>
        <p:spPr>
          <a:xfrm rot="0">
            <a:off x="3296824" y="2622215"/>
            <a:ext cx="5686108" cy="696563"/>
          </a:xfrm>
          <a:prstGeom prst="rect">
            <a:avLst/>
          </a:prstGeom>
        </p:spPr>
        <p:txBody>
          <a:bodyPr anchor="t" rtlCol="false" tIns="0" lIns="0" bIns="0" rIns="0">
            <a:spAutoFit/>
          </a:bodyPr>
          <a:lstStyle/>
          <a:p>
            <a:pPr algn="just" marL="259080" indent="-129540" lvl="1">
              <a:lnSpc>
                <a:spcPts val="1824"/>
              </a:lnSpc>
              <a:buFont typeface="Arial"/>
              <a:buChar char="•"/>
            </a:pPr>
            <a:r>
              <a:rPr lang="en-US" sz="1200">
                <a:solidFill>
                  <a:srgbClr val="000000"/>
                </a:solidFill>
                <a:latin typeface="Libre Baskerville Bold"/>
              </a:rPr>
              <a:t>100 dons offerts via le groupe Les puces gratuites du SRPFIQ </a:t>
            </a:r>
          </a:p>
          <a:p>
            <a:pPr algn="just" marL="259080" indent="-129540" lvl="1">
              <a:lnSpc>
                <a:spcPts val="1824"/>
              </a:lnSpc>
              <a:buFont typeface="Arial"/>
              <a:buChar char="•"/>
            </a:pPr>
            <a:r>
              <a:rPr lang="en-US" sz="1200">
                <a:solidFill>
                  <a:srgbClr val="000000"/>
                </a:solidFill>
                <a:latin typeface="Libre Baskerville Bold"/>
              </a:rPr>
              <a:t>60 prêts de matériel (coquilles, poussettes) </a:t>
            </a:r>
          </a:p>
          <a:p>
            <a:pPr algn="just" marL="259080" indent="-129540" lvl="1">
              <a:lnSpc>
                <a:spcPts val="1824"/>
              </a:lnSpc>
              <a:buFont typeface="Arial"/>
              <a:buChar char="•"/>
            </a:pPr>
            <a:r>
              <a:rPr lang="en-US" sz="1200">
                <a:solidFill>
                  <a:srgbClr val="000000"/>
                </a:solidFill>
                <a:latin typeface="Libre Baskerville Bold"/>
              </a:rPr>
              <a:t>300 articles donnés par les mamans-relais.</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74173" y="-447609"/>
            <a:ext cx="9238680" cy="7125332"/>
          </a:xfrm>
          <a:custGeom>
            <a:avLst/>
            <a:gdLst/>
            <a:ahLst/>
            <a:cxnLst/>
            <a:rect r="r" b="b" t="t" l="l"/>
            <a:pathLst>
              <a:path h="7125332" w="9238680">
                <a:moveTo>
                  <a:pt x="0" y="0"/>
                </a:moveTo>
                <a:lnTo>
                  <a:pt x="9238680" y="0"/>
                </a:lnTo>
                <a:lnTo>
                  <a:pt x="9238680" y="7125332"/>
                </a:lnTo>
                <a:lnTo>
                  <a:pt x="0" y="7125332"/>
                </a:lnTo>
                <a:lnTo>
                  <a:pt x="0" y="0"/>
                </a:lnTo>
                <a:close/>
              </a:path>
            </a:pathLst>
          </a:custGeom>
          <a:blipFill>
            <a:blip r:embed="rId2">
              <a:alphaModFix amt="6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3080451"/>
            <a:ext cx="3897755" cy="4135549"/>
          </a:xfrm>
          <a:custGeom>
            <a:avLst/>
            <a:gdLst/>
            <a:ahLst/>
            <a:cxnLst/>
            <a:rect r="r" b="b" t="t" l="l"/>
            <a:pathLst>
              <a:path h="4135549" w="3897755">
                <a:moveTo>
                  <a:pt x="0" y="0"/>
                </a:moveTo>
                <a:lnTo>
                  <a:pt x="3897755" y="0"/>
                </a:lnTo>
                <a:lnTo>
                  <a:pt x="3897755" y="4135550"/>
                </a:lnTo>
                <a:lnTo>
                  <a:pt x="0" y="4135550"/>
                </a:lnTo>
                <a:lnTo>
                  <a:pt x="0" y="0"/>
                </a:lnTo>
                <a:close/>
              </a:path>
            </a:pathLst>
          </a:custGeom>
          <a:blipFill>
            <a:blip r:embed="rId4">
              <a:alphaModFix amt="10999"/>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203711" y="-816771"/>
            <a:ext cx="3897755" cy="4135549"/>
          </a:xfrm>
          <a:custGeom>
            <a:avLst/>
            <a:gdLst/>
            <a:ahLst/>
            <a:cxnLst/>
            <a:rect r="r" b="b" t="t" l="l"/>
            <a:pathLst>
              <a:path h="4135549" w="3897755">
                <a:moveTo>
                  <a:pt x="0" y="0"/>
                </a:moveTo>
                <a:lnTo>
                  <a:pt x="3897756" y="0"/>
                </a:lnTo>
                <a:lnTo>
                  <a:pt x="3897756" y="4135549"/>
                </a:lnTo>
                <a:lnTo>
                  <a:pt x="0" y="4135549"/>
                </a:lnTo>
                <a:lnTo>
                  <a:pt x="0" y="0"/>
                </a:lnTo>
                <a:close/>
              </a:path>
            </a:pathLst>
          </a:custGeom>
          <a:blipFill>
            <a:blip r:embed="rId4">
              <a:alphaModFix amt="10999"/>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2258162" y="846304"/>
            <a:ext cx="3897755" cy="4135549"/>
          </a:xfrm>
          <a:custGeom>
            <a:avLst/>
            <a:gdLst/>
            <a:ahLst/>
            <a:cxnLst/>
            <a:rect r="r" b="b" t="t" l="l"/>
            <a:pathLst>
              <a:path h="4135549" w="3897755">
                <a:moveTo>
                  <a:pt x="0" y="0"/>
                </a:moveTo>
                <a:lnTo>
                  <a:pt x="3897755" y="0"/>
                </a:lnTo>
                <a:lnTo>
                  <a:pt x="3897755" y="4135549"/>
                </a:lnTo>
                <a:lnTo>
                  <a:pt x="0" y="4135549"/>
                </a:lnTo>
                <a:lnTo>
                  <a:pt x="0" y="0"/>
                </a:lnTo>
                <a:close/>
              </a:path>
            </a:pathLst>
          </a:custGeom>
          <a:blipFill>
            <a:blip r:embed="rId4">
              <a:alphaModFix amt="10999"/>
              <a:extLst>
                <a:ext uri="{96DAC541-7B7A-43D3-8B79-37D633B846F1}">
                  <asvg:svgBlip xmlns:asvg="http://schemas.microsoft.com/office/drawing/2016/SVG/main" r:embed="rId5"/>
                </a:ext>
              </a:extLst>
            </a:blip>
            <a:stretch>
              <a:fillRect l="0" t="0" r="0" b="0"/>
            </a:stretch>
          </a:blipFill>
        </p:spPr>
      </p:sp>
      <p:sp>
        <p:nvSpPr>
          <p:cNvPr name="AutoShape 6" id="6"/>
          <p:cNvSpPr/>
          <p:nvPr/>
        </p:nvSpPr>
        <p:spPr>
          <a:xfrm flipV="true">
            <a:off x="736282" y="1184910"/>
            <a:ext cx="8290560" cy="19050"/>
          </a:xfrm>
          <a:prstGeom prst="line">
            <a:avLst/>
          </a:prstGeom>
          <a:ln cap="flat" w="38100">
            <a:solidFill>
              <a:srgbClr val="000000"/>
            </a:solidFill>
            <a:prstDash val="solid"/>
            <a:headEnd type="none" len="sm" w="sm"/>
            <a:tailEnd type="none" len="sm" w="sm"/>
          </a:ln>
        </p:spPr>
      </p:sp>
      <p:sp>
        <p:nvSpPr>
          <p:cNvPr name="AutoShape 7" id="7"/>
          <p:cNvSpPr/>
          <p:nvPr/>
        </p:nvSpPr>
        <p:spPr>
          <a:xfrm>
            <a:off x="6456426" y="6197867"/>
            <a:ext cx="3316224" cy="0"/>
          </a:xfrm>
          <a:prstGeom prst="line">
            <a:avLst/>
          </a:prstGeom>
          <a:ln cap="flat" w="38100">
            <a:solidFill>
              <a:srgbClr val="000000"/>
            </a:solidFill>
            <a:prstDash val="solid"/>
            <a:headEnd type="none" len="sm" w="sm"/>
            <a:tailEnd type="none" len="sm" w="sm"/>
          </a:ln>
        </p:spPr>
      </p:sp>
      <p:sp>
        <p:nvSpPr>
          <p:cNvPr name="TextBox 8" id="8"/>
          <p:cNvSpPr txBox="true"/>
          <p:nvPr/>
        </p:nvSpPr>
        <p:spPr>
          <a:xfrm rot="0">
            <a:off x="8446372" y="907615"/>
            <a:ext cx="604327" cy="240665"/>
          </a:xfrm>
          <a:prstGeom prst="rect">
            <a:avLst/>
          </a:prstGeom>
        </p:spPr>
        <p:txBody>
          <a:bodyPr anchor="t" rtlCol="false" tIns="0" lIns="0" bIns="0" rIns="0">
            <a:spAutoFit/>
          </a:bodyPr>
          <a:lstStyle/>
          <a:p>
            <a:pPr algn="ctr">
              <a:lnSpc>
                <a:spcPts val="1960"/>
              </a:lnSpc>
            </a:pPr>
            <a:r>
              <a:rPr lang="en-US" sz="1400">
                <a:solidFill>
                  <a:srgbClr val="347406"/>
                </a:solidFill>
                <a:latin typeface="Libre Baskerville Bold"/>
              </a:rPr>
              <a:t>38/46</a:t>
            </a:r>
          </a:p>
        </p:txBody>
      </p:sp>
      <p:sp>
        <p:nvSpPr>
          <p:cNvPr name="AutoShape 9" id="9"/>
          <p:cNvSpPr/>
          <p:nvPr/>
        </p:nvSpPr>
        <p:spPr>
          <a:xfrm flipV="true">
            <a:off x="741045" y="1166569"/>
            <a:ext cx="8290560" cy="19050"/>
          </a:xfrm>
          <a:prstGeom prst="line">
            <a:avLst/>
          </a:prstGeom>
          <a:ln cap="flat" w="38100">
            <a:solidFill>
              <a:srgbClr val="000000"/>
            </a:solidFill>
            <a:prstDash val="solid"/>
            <a:headEnd type="none" len="sm" w="sm"/>
            <a:tailEnd type="none" len="sm" w="sm"/>
          </a:ln>
        </p:spPr>
      </p:sp>
      <p:grpSp>
        <p:nvGrpSpPr>
          <p:cNvPr name="Group 10" id="10"/>
          <p:cNvGrpSpPr>
            <a:grpSpLocks noChangeAspect="true"/>
          </p:cNvGrpSpPr>
          <p:nvPr/>
        </p:nvGrpSpPr>
        <p:grpSpPr>
          <a:xfrm rot="0">
            <a:off x="5770977" y="2579032"/>
            <a:ext cx="3211955" cy="2366140"/>
            <a:chOff x="0" y="0"/>
            <a:chExt cx="7620000" cy="5613400"/>
          </a:xfrm>
        </p:grpSpPr>
        <p:sp>
          <p:nvSpPr>
            <p:cNvPr name="Freeform 11" id="11"/>
            <p:cNvSpPr/>
            <p:nvPr/>
          </p:nvSpPr>
          <p:spPr>
            <a:xfrm flipH="false" flipV="false" rot="0">
              <a:off x="-6350" y="-1270"/>
              <a:ext cx="7672070" cy="5671820"/>
            </a:xfrm>
            <a:custGeom>
              <a:avLst/>
              <a:gdLst/>
              <a:ahLst/>
              <a:cxnLst/>
              <a:rect r="r" b="b" t="t" l="l"/>
              <a:pathLst>
                <a:path h="5671820" w="7672070">
                  <a:moveTo>
                    <a:pt x="7614920" y="3288030"/>
                  </a:moveTo>
                  <a:cubicBezTo>
                    <a:pt x="7612380" y="3305810"/>
                    <a:pt x="7608570" y="3323590"/>
                    <a:pt x="7604760" y="3341370"/>
                  </a:cubicBezTo>
                  <a:cubicBezTo>
                    <a:pt x="7606030" y="3395980"/>
                    <a:pt x="7602220" y="3451860"/>
                    <a:pt x="7593330" y="3507740"/>
                  </a:cubicBezTo>
                  <a:cubicBezTo>
                    <a:pt x="7510780" y="4042410"/>
                    <a:pt x="7010399" y="4409440"/>
                    <a:pt x="6475730" y="4326890"/>
                  </a:cubicBezTo>
                  <a:cubicBezTo>
                    <a:pt x="6332220" y="4305300"/>
                    <a:pt x="6201409" y="4253230"/>
                    <a:pt x="6088380" y="4178300"/>
                  </a:cubicBezTo>
                  <a:cubicBezTo>
                    <a:pt x="5880100" y="4420870"/>
                    <a:pt x="5556250" y="4554220"/>
                    <a:pt x="5217159" y="4502150"/>
                  </a:cubicBezTo>
                  <a:cubicBezTo>
                    <a:pt x="5113019" y="4485640"/>
                    <a:pt x="5015230" y="4453890"/>
                    <a:pt x="4927600" y="4408170"/>
                  </a:cubicBezTo>
                  <a:cubicBezTo>
                    <a:pt x="4726940" y="4759960"/>
                    <a:pt x="4389120" y="5013960"/>
                    <a:pt x="3996689" y="5110480"/>
                  </a:cubicBezTo>
                  <a:cubicBezTo>
                    <a:pt x="3698239" y="5629910"/>
                    <a:pt x="2983229" y="5671820"/>
                    <a:pt x="2458719" y="5568950"/>
                  </a:cubicBezTo>
                  <a:cubicBezTo>
                    <a:pt x="2595879" y="5523230"/>
                    <a:pt x="2752089" y="5490210"/>
                    <a:pt x="2896869" y="5450840"/>
                  </a:cubicBezTo>
                  <a:cubicBezTo>
                    <a:pt x="3065779" y="5368290"/>
                    <a:pt x="3197859" y="5253990"/>
                    <a:pt x="3293109" y="5109210"/>
                  </a:cubicBezTo>
                  <a:cubicBezTo>
                    <a:pt x="3087369" y="5058410"/>
                    <a:pt x="2900680" y="4965700"/>
                    <a:pt x="2740659" y="4842510"/>
                  </a:cubicBezTo>
                  <a:cubicBezTo>
                    <a:pt x="2468880" y="4997450"/>
                    <a:pt x="2145030" y="5066030"/>
                    <a:pt x="1811019" y="5015230"/>
                  </a:cubicBezTo>
                  <a:cubicBezTo>
                    <a:pt x="1109980" y="4907280"/>
                    <a:pt x="607059" y="4310380"/>
                    <a:pt x="595630" y="3624580"/>
                  </a:cubicBezTo>
                  <a:cubicBezTo>
                    <a:pt x="586740" y="3576320"/>
                    <a:pt x="580390" y="3526790"/>
                    <a:pt x="577850" y="3477260"/>
                  </a:cubicBezTo>
                  <a:cubicBezTo>
                    <a:pt x="240030" y="3277870"/>
                    <a:pt x="24130" y="2910840"/>
                    <a:pt x="27940" y="2508250"/>
                  </a:cubicBezTo>
                  <a:cubicBezTo>
                    <a:pt x="3810" y="2381250"/>
                    <a:pt x="0" y="2250440"/>
                    <a:pt x="20320" y="2118360"/>
                  </a:cubicBezTo>
                  <a:cubicBezTo>
                    <a:pt x="62230" y="1847850"/>
                    <a:pt x="199390" y="1601470"/>
                    <a:pt x="407670" y="1424940"/>
                  </a:cubicBezTo>
                  <a:cubicBezTo>
                    <a:pt x="613410" y="1249680"/>
                    <a:pt x="875030" y="1153160"/>
                    <a:pt x="1144270" y="1153160"/>
                  </a:cubicBezTo>
                  <a:cubicBezTo>
                    <a:pt x="1202690" y="1153160"/>
                    <a:pt x="1261110" y="1158240"/>
                    <a:pt x="1318260" y="1167130"/>
                  </a:cubicBezTo>
                  <a:cubicBezTo>
                    <a:pt x="1330960" y="1168400"/>
                    <a:pt x="1343660" y="1170940"/>
                    <a:pt x="1357630" y="1173480"/>
                  </a:cubicBezTo>
                  <a:cubicBezTo>
                    <a:pt x="1459230" y="720090"/>
                    <a:pt x="1866900" y="392430"/>
                    <a:pt x="2332990" y="392430"/>
                  </a:cubicBezTo>
                  <a:cubicBezTo>
                    <a:pt x="2383790" y="392430"/>
                    <a:pt x="2435860" y="396240"/>
                    <a:pt x="2486660" y="403860"/>
                  </a:cubicBezTo>
                  <a:cubicBezTo>
                    <a:pt x="2693670" y="435610"/>
                    <a:pt x="2880360" y="528320"/>
                    <a:pt x="3030220" y="673100"/>
                  </a:cubicBezTo>
                  <a:cubicBezTo>
                    <a:pt x="3295650" y="256540"/>
                    <a:pt x="3763010" y="0"/>
                    <a:pt x="4257040" y="0"/>
                  </a:cubicBezTo>
                  <a:cubicBezTo>
                    <a:pt x="4330700" y="0"/>
                    <a:pt x="4406900" y="6350"/>
                    <a:pt x="4480560" y="16510"/>
                  </a:cubicBezTo>
                  <a:cubicBezTo>
                    <a:pt x="5078730" y="107950"/>
                    <a:pt x="5558790" y="563880"/>
                    <a:pt x="5683250" y="1153160"/>
                  </a:cubicBezTo>
                  <a:cubicBezTo>
                    <a:pt x="5845810" y="1046480"/>
                    <a:pt x="6033770" y="990600"/>
                    <a:pt x="6228080" y="990600"/>
                  </a:cubicBezTo>
                  <a:cubicBezTo>
                    <a:pt x="6278880" y="990600"/>
                    <a:pt x="6330950" y="994410"/>
                    <a:pt x="6381750" y="1002030"/>
                  </a:cubicBezTo>
                  <a:cubicBezTo>
                    <a:pt x="6645910" y="1042670"/>
                    <a:pt x="6878320" y="1183640"/>
                    <a:pt x="7037070" y="1399540"/>
                  </a:cubicBezTo>
                  <a:cubicBezTo>
                    <a:pt x="7195820" y="1615440"/>
                    <a:pt x="7259320" y="1879600"/>
                    <a:pt x="7218680" y="2143760"/>
                  </a:cubicBezTo>
                  <a:cubicBezTo>
                    <a:pt x="7216139" y="2161540"/>
                    <a:pt x="7212330" y="2180590"/>
                    <a:pt x="7208520" y="2198370"/>
                  </a:cubicBezTo>
                  <a:cubicBezTo>
                    <a:pt x="7208520" y="2236470"/>
                    <a:pt x="7207250" y="2275840"/>
                    <a:pt x="7203439" y="2313940"/>
                  </a:cubicBezTo>
                  <a:cubicBezTo>
                    <a:pt x="7510780" y="2534920"/>
                    <a:pt x="7672070" y="2912110"/>
                    <a:pt x="7614920" y="3288030"/>
                  </a:cubicBezTo>
                  <a:close/>
                </a:path>
              </a:pathLst>
            </a:custGeom>
            <a:solidFill>
              <a:srgbClr val="EDA33A"/>
            </a:solidFill>
          </p:spPr>
        </p:sp>
        <p:sp>
          <p:nvSpPr>
            <p:cNvPr name="Freeform 12" id="12"/>
            <p:cNvSpPr/>
            <p:nvPr/>
          </p:nvSpPr>
          <p:spPr>
            <a:xfrm flipH="false" flipV="false" rot="0">
              <a:off x="-36830" y="-12700"/>
              <a:ext cx="7684770" cy="5618480"/>
            </a:xfrm>
            <a:custGeom>
              <a:avLst/>
              <a:gdLst/>
              <a:ahLst/>
              <a:cxnLst/>
              <a:rect r="r" b="b" t="t" l="l"/>
              <a:pathLst>
                <a:path h="5618480" w="7684770">
                  <a:moveTo>
                    <a:pt x="7184390" y="2360930"/>
                  </a:moveTo>
                  <a:cubicBezTo>
                    <a:pt x="7202170" y="2307590"/>
                    <a:pt x="7216140" y="2251710"/>
                    <a:pt x="7225030" y="2193290"/>
                  </a:cubicBezTo>
                  <a:cubicBezTo>
                    <a:pt x="7307580" y="1658620"/>
                    <a:pt x="6940550" y="1158240"/>
                    <a:pt x="6405880" y="1075690"/>
                  </a:cubicBezTo>
                  <a:cubicBezTo>
                    <a:pt x="6146800" y="1036320"/>
                    <a:pt x="5895340" y="1102360"/>
                    <a:pt x="5695950" y="1240790"/>
                  </a:cubicBezTo>
                  <a:cubicBezTo>
                    <a:pt x="5586730" y="660400"/>
                    <a:pt x="5123180" y="185420"/>
                    <a:pt x="4504690" y="90170"/>
                  </a:cubicBezTo>
                  <a:cubicBezTo>
                    <a:pt x="3915410" y="0"/>
                    <a:pt x="3355340" y="280670"/>
                    <a:pt x="3061970" y="759460"/>
                  </a:cubicBezTo>
                  <a:cubicBezTo>
                    <a:pt x="2919730" y="613410"/>
                    <a:pt x="2730500" y="510540"/>
                    <a:pt x="2513330" y="477520"/>
                  </a:cubicBezTo>
                  <a:cubicBezTo>
                    <a:pt x="1993900" y="397510"/>
                    <a:pt x="1507490" y="740410"/>
                    <a:pt x="1404620" y="1249680"/>
                  </a:cubicBezTo>
                  <a:cubicBezTo>
                    <a:pt x="1385570" y="1245870"/>
                    <a:pt x="1365250" y="1242060"/>
                    <a:pt x="1344930" y="1238250"/>
                  </a:cubicBezTo>
                  <a:cubicBezTo>
                    <a:pt x="735330" y="1144270"/>
                    <a:pt x="166370" y="1562100"/>
                    <a:pt x="72390" y="2171700"/>
                  </a:cubicBezTo>
                  <a:cubicBezTo>
                    <a:pt x="0" y="2645410"/>
                    <a:pt x="236220" y="3094990"/>
                    <a:pt x="629920" y="3315970"/>
                  </a:cubicBezTo>
                  <a:cubicBezTo>
                    <a:pt x="574040" y="4056380"/>
                    <a:pt x="1096010" y="4726940"/>
                    <a:pt x="1841500" y="4841240"/>
                  </a:cubicBezTo>
                  <a:cubicBezTo>
                    <a:pt x="2175510" y="4892040"/>
                    <a:pt x="2499360" y="4824730"/>
                    <a:pt x="2771140" y="4668520"/>
                  </a:cubicBezTo>
                  <a:cubicBezTo>
                    <a:pt x="2961640" y="4815840"/>
                    <a:pt x="3190240" y="4919980"/>
                    <a:pt x="3445510" y="4960620"/>
                  </a:cubicBezTo>
                  <a:cubicBezTo>
                    <a:pt x="3346450" y="5240020"/>
                    <a:pt x="3140710" y="5464810"/>
                    <a:pt x="2774950" y="5586730"/>
                  </a:cubicBezTo>
                  <a:cubicBezTo>
                    <a:pt x="3162300" y="5618480"/>
                    <a:pt x="3729990" y="5455920"/>
                    <a:pt x="4027170" y="4936490"/>
                  </a:cubicBezTo>
                  <a:cubicBezTo>
                    <a:pt x="4419600" y="4839970"/>
                    <a:pt x="4757420" y="4585970"/>
                    <a:pt x="4958080" y="4234180"/>
                  </a:cubicBezTo>
                  <a:cubicBezTo>
                    <a:pt x="5046980" y="4279900"/>
                    <a:pt x="5143500" y="4311650"/>
                    <a:pt x="5247640" y="4328160"/>
                  </a:cubicBezTo>
                  <a:cubicBezTo>
                    <a:pt x="5586730" y="4380230"/>
                    <a:pt x="5910580" y="4246880"/>
                    <a:pt x="6118860" y="4004310"/>
                  </a:cubicBezTo>
                  <a:cubicBezTo>
                    <a:pt x="6231890" y="4079240"/>
                    <a:pt x="6363970" y="4131310"/>
                    <a:pt x="6506210" y="4152900"/>
                  </a:cubicBezTo>
                  <a:cubicBezTo>
                    <a:pt x="7040880" y="4235450"/>
                    <a:pt x="7541260" y="3868420"/>
                    <a:pt x="7623810" y="3333750"/>
                  </a:cubicBezTo>
                  <a:cubicBezTo>
                    <a:pt x="7684770" y="2940050"/>
                    <a:pt x="7500620" y="2564130"/>
                    <a:pt x="7184391" y="2360930"/>
                  </a:cubicBezTo>
                  <a:close/>
                </a:path>
              </a:pathLst>
            </a:custGeom>
            <a:blipFill>
              <a:blip r:embed="rId6"/>
              <a:stretch>
                <a:fillRect l="-31367" t="-23077" r="-3076" b="0"/>
              </a:stretch>
            </a:blipFill>
          </p:spPr>
        </p:sp>
      </p:grpSp>
      <p:sp>
        <p:nvSpPr>
          <p:cNvPr name="TextBox 13" id="13"/>
          <p:cNvSpPr txBox="true"/>
          <p:nvPr/>
        </p:nvSpPr>
        <p:spPr>
          <a:xfrm rot="0">
            <a:off x="4872038" y="3522980"/>
            <a:ext cx="9525" cy="983615"/>
          </a:xfrm>
          <a:prstGeom prst="rect">
            <a:avLst/>
          </a:prstGeom>
        </p:spPr>
        <p:txBody>
          <a:bodyPr anchor="t" rtlCol="false" tIns="0" lIns="0" bIns="0" rIns="0">
            <a:spAutoFit/>
          </a:bodyPr>
          <a:lstStyle/>
          <a:p>
            <a:pPr algn="ctr">
              <a:lnSpc>
                <a:spcPts val="1960"/>
              </a:lnSpc>
            </a:pPr>
          </a:p>
          <a:p>
            <a:pPr algn="ctr">
              <a:lnSpc>
                <a:spcPts val="1960"/>
              </a:lnSpc>
            </a:pPr>
          </a:p>
          <a:p>
            <a:pPr algn="ctr">
              <a:lnSpc>
                <a:spcPts val="1960"/>
              </a:lnSpc>
            </a:pPr>
          </a:p>
          <a:p>
            <a:pPr algn="ctr">
              <a:lnSpc>
                <a:spcPts val="1960"/>
              </a:lnSpc>
              <a:spcBef>
                <a:spcPct val="0"/>
              </a:spcBef>
            </a:pPr>
          </a:p>
        </p:txBody>
      </p:sp>
      <p:sp>
        <p:nvSpPr>
          <p:cNvPr name="TextBox 14" id="14"/>
          <p:cNvSpPr txBox="true"/>
          <p:nvPr/>
        </p:nvSpPr>
        <p:spPr>
          <a:xfrm rot="0">
            <a:off x="6456426" y="6255017"/>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15" id="15"/>
          <p:cNvSpPr txBox="true"/>
          <p:nvPr/>
        </p:nvSpPr>
        <p:spPr>
          <a:xfrm rot="0">
            <a:off x="853908" y="1256797"/>
            <a:ext cx="5810131" cy="356235"/>
          </a:xfrm>
          <a:prstGeom prst="rect">
            <a:avLst/>
          </a:prstGeom>
        </p:spPr>
        <p:txBody>
          <a:bodyPr anchor="t" rtlCol="false" tIns="0" lIns="0" bIns="0" rIns="0">
            <a:spAutoFit/>
          </a:bodyPr>
          <a:lstStyle/>
          <a:p>
            <a:pPr algn="just">
              <a:lnSpc>
                <a:spcPts val="2940"/>
              </a:lnSpc>
            </a:pPr>
            <a:r>
              <a:rPr lang="en-US" sz="2100">
                <a:solidFill>
                  <a:srgbClr val="347406"/>
                </a:solidFill>
                <a:latin typeface="Libre Baskerville Bold"/>
              </a:rPr>
              <a:t>10. Les mamans-relais et la vie associative</a:t>
            </a:r>
          </a:p>
        </p:txBody>
      </p:sp>
      <p:sp>
        <p:nvSpPr>
          <p:cNvPr name="TextBox 16" id="16"/>
          <p:cNvSpPr txBox="true"/>
          <p:nvPr/>
        </p:nvSpPr>
        <p:spPr>
          <a:xfrm rot="0">
            <a:off x="745764" y="752040"/>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TextBox 17" id="17"/>
          <p:cNvSpPr txBox="true"/>
          <p:nvPr/>
        </p:nvSpPr>
        <p:spPr>
          <a:xfrm rot="0">
            <a:off x="745764" y="3519735"/>
            <a:ext cx="2937010" cy="198120"/>
          </a:xfrm>
          <a:prstGeom prst="rect">
            <a:avLst/>
          </a:prstGeom>
        </p:spPr>
        <p:txBody>
          <a:bodyPr anchor="t" rtlCol="false" tIns="0" lIns="0" bIns="0" rIns="0">
            <a:spAutoFit/>
          </a:bodyPr>
          <a:lstStyle/>
          <a:p>
            <a:pPr>
              <a:lnSpc>
                <a:spcPts val="1679"/>
              </a:lnSpc>
              <a:spcBef>
                <a:spcPct val="0"/>
              </a:spcBef>
            </a:pPr>
            <a:r>
              <a:rPr lang="en-US" sz="1200">
                <a:solidFill>
                  <a:srgbClr val="F5A72B"/>
                </a:solidFill>
                <a:latin typeface="Libre Baskerville Bold"/>
              </a:rPr>
              <a:t>Nombre de rencontres dans l'année</a:t>
            </a:r>
          </a:p>
        </p:txBody>
      </p:sp>
      <p:sp>
        <p:nvSpPr>
          <p:cNvPr name="TextBox 18" id="18"/>
          <p:cNvSpPr txBox="true"/>
          <p:nvPr/>
        </p:nvSpPr>
        <p:spPr>
          <a:xfrm rot="0">
            <a:off x="991982" y="1627622"/>
            <a:ext cx="3461276" cy="306705"/>
          </a:xfrm>
          <a:prstGeom prst="rect">
            <a:avLst/>
          </a:prstGeom>
        </p:spPr>
        <p:txBody>
          <a:bodyPr anchor="t" rtlCol="false" tIns="0" lIns="0" bIns="0" rIns="0">
            <a:spAutoFit/>
          </a:bodyPr>
          <a:lstStyle/>
          <a:p>
            <a:pPr>
              <a:lnSpc>
                <a:spcPts val="2519"/>
              </a:lnSpc>
              <a:spcBef>
                <a:spcPct val="0"/>
              </a:spcBef>
            </a:pPr>
            <a:r>
              <a:rPr lang="en-US" sz="1799">
                <a:solidFill>
                  <a:srgbClr val="347406"/>
                </a:solidFill>
                <a:latin typeface="Libre Baskerville Bold"/>
              </a:rPr>
              <a:t>L'équipe des mamans-relais</a:t>
            </a:r>
          </a:p>
        </p:txBody>
      </p:sp>
      <p:sp>
        <p:nvSpPr>
          <p:cNvPr name="TextBox 19" id="19"/>
          <p:cNvSpPr txBox="true"/>
          <p:nvPr/>
        </p:nvSpPr>
        <p:spPr>
          <a:xfrm rot="0">
            <a:off x="8924525" y="6918827"/>
            <a:ext cx="3622382" cy="2728595"/>
          </a:xfrm>
          <a:prstGeom prst="rect">
            <a:avLst/>
          </a:prstGeom>
        </p:spPr>
        <p:txBody>
          <a:bodyPr anchor="t" rtlCol="false" tIns="0" lIns="0" bIns="0" rIns="0">
            <a:spAutoFit/>
          </a:bodyPr>
          <a:lstStyle/>
          <a:p>
            <a:pPr algn="ctr">
              <a:lnSpc>
                <a:spcPts val="2800"/>
              </a:lnSpc>
            </a:pPr>
            <a:r>
              <a:rPr lang="en-US" sz="2000">
                <a:solidFill>
                  <a:srgbClr val="000000"/>
                </a:solidFill>
                <a:latin typeface="Libre Baskerville"/>
              </a:rPr>
              <a:t>Rôle</a:t>
            </a:r>
          </a:p>
          <a:p>
            <a:pPr algn="ctr">
              <a:lnSpc>
                <a:spcPts val="1679"/>
              </a:lnSpc>
            </a:pPr>
          </a:p>
          <a:p>
            <a:pPr algn="ctr">
              <a:lnSpc>
                <a:spcPts val="1679"/>
              </a:lnSpc>
            </a:pPr>
          </a:p>
          <a:p>
            <a:pPr algn="ctr">
              <a:lnSpc>
                <a:spcPts val="1679"/>
              </a:lnSpc>
            </a:pPr>
            <a:r>
              <a:rPr lang="en-US" sz="1200">
                <a:solidFill>
                  <a:srgbClr val="000000"/>
                </a:solidFill>
                <a:latin typeface="Libre Baskerville"/>
              </a:rPr>
              <a:t>Partage, transmission d'expérience et de connaissances</a:t>
            </a:r>
          </a:p>
          <a:p>
            <a:pPr algn="ctr">
              <a:lnSpc>
                <a:spcPts val="1679"/>
              </a:lnSpc>
            </a:pPr>
          </a:p>
          <a:p>
            <a:pPr algn="ctr">
              <a:lnSpc>
                <a:spcPts val="1679"/>
              </a:lnSpc>
            </a:pPr>
            <a:r>
              <a:rPr lang="en-US" sz="1200">
                <a:solidFill>
                  <a:srgbClr val="000000"/>
                </a:solidFill>
                <a:latin typeface="Libre Baskerville"/>
              </a:rPr>
              <a:t>Contribuer à bâtir la nouvelle vie des mères immigrantes au Québec et à Québec</a:t>
            </a:r>
          </a:p>
          <a:p>
            <a:pPr algn="ctr">
              <a:lnSpc>
                <a:spcPts val="1679"/>
              </a:lnSpc>
            </a:pPr>
          </a:p>
          <a:p>
            <a:pPr algn="ctr">
              <a:lnSpc>
                <a:spcPts val="1679"/>
              </a:lnSpc>
            </a:pPr>
            <a:r>
              <a:rPr lang="en-US" sz="1200">
                <a:solidFill>
                  <a:srgbClr val="000000"/>
                </a:solidFill>
                <a:latin typeface="Libre Baskerville"/>
              </a:rPr>
              <a:t>Appui à l'organisme dans divers projets</a:t>
            </a:r>
          </a:p>
          <a:p>
            <a:pPr algn="ctr">
              <a:lnSpc>
                <a:spcPts val="1960"/>
              </a:lnSpc>
            </a:pPr>
          </a:p>
          <a:p>
            <a:pPr algn="ctr">
              <a:lnSpc>
                <a:spcPts val="1960"/>
              </a:lnSpc>
              <a:spcBef>
                <a:spcPct val="0"/>
              </a:spcBef>
            </a:pPr>
          </a:p>
        </p:txBody>
      </p:sp>
      <p:sp>
        <p:nvSpPr>
          <p:cNvPr name="TextBox 20" id="20"/>
          <p:cNvSpPr txBox="true"/>
          <p:nvPr/>
        </p:nvSpPr>
        <p:spPr>
          <a:xfrm rot="0">
            <a:off x="745764" y="2001411"/>
            <a:ext cx="4530229" cy="796853"/>
          </a:xfrm>
          <a:prstGeom prst="rect">
            <a:avLst/>
          </a:prstGeom>
        </p:spPr>
        <p:txBody>
          <a:bodyPr anchor="t" rtlCol="false" tIns="0" lIns="0" bIns="0" rIns="0">
            <a:spAutoFit/>
          </a:bodyPr>
          <a:lstStyle/>
          <a:p>
            <a:pPr algn="just">
              <a:lnSpc>
                <a:spcPts val="1609"/>
              </a:lnSpc>
            </a:pPr>
            <a:r>
              <a:rPr lang="en-US" sz="1257" spc="-106">
                <a:solidFill>
                  <a:srgbClr val="000000"/>
                </a:solidFill>
                <a:latin typeface="Libre Baskerville Bold"/>
              </a:rPr>
              <a:t>Nous comptons des: doula; doula en postnatal; infographiste; professionnelles en planification stratégique et étude d'impact; communication et gestionnaire d'une fondation; infirmières; avocate; intervenante; nutritionniste; marraine d'allaitement;</a:t>
            </a:r>
          </a:p>
        </p:txBody>
      </p:sp>
      <p:sp>
        <p:nvSpPr>
          <p:cNvPr name="TextBox 21" id="21"/>
          <p:cNvSpPr txBox="true"/>
          <p:nvPr/>
        </p:nvSpPr>
        <p:spPr>
          <a:xfrm rot="0">
            <a:off x="5698868" y="5028197"/>
            <a:ext cx="3370881" cy="407670"/>
          </a:xfrm>
          <a:prstGeom prst="rect">
            <a:avLst/>
          </a:prstGeom>
        </p:spPr>
        <p:txBody>
          <a:bodyPr anchor="t" rtlCol="false" tIns="0" lIns="0" bIns="0" rIns="0">
            <a:spAutoFit/>
          </a:bodyPr>
          <a:lstStyle/>
          <a:p>
            <a:pPr algn="ctr">
              <a:lnSpc>
                <a:spcPts val="1679"/>
              </a:lnSpc>
              <a:spcBef>
                <a:spcPct val="0"/>
              </a:spcBef>
            </a:pPr>
            <a:r>
              <a:rPr lang="en-US" sz="1200">
                <a:solidFill>
                  <a:srgbClr val="000000"/>
                </a:solidFill>
                <a:latin typeface="Libre Baskerville Bold"/>
              </a:rPr>
              <a:t>Merveilleux brunch des mamans-relais Automne 2022</a:t>
            </a:r>
          </a:p>
        </p:txBody>
      </p:sp>
      <p:sp>
        <p:nvSpPr>
          <p:cNvPr name="TextBox 22" id="22"/>
          <p:cNvSpPr txBox="true"/>
          <p:nvPr/>
        </p:nvSpPr>
        <p:spPr>
          <a:xfrm rot="0">
            <a:off x="5812540" y="1954510"/>
            <a:ext cx="3143538" cy="240665"/>
          </a:xfrm>
          <a:prstGeom prst="rect">
            <a:avLst/>
          </a:prstGeom>
        </p:spPr>
        <p:txBody>
          <a:bodyPr anchor="t" rtlCol="false" tIns="0" lIns="0" bIns="0" rIns="0">
            <a:spAutoFit/>
          </a:bodyPr>
          <a:lstStyle/>
          <a:p>
            <a:pPr algn="ctr">
              <a:lnSpc>
                <a:spcPts val="1960"/>
              </a:lnSpc>
              <a:spcBef>
                <a:spcPct val="0"/>
              </a:spcBef>
            </a:pPr>
            <a:r>
              <a:rPr lang="en-US" sz="1400">
                <a:solidFill>
                  <a:srgbClr val="347406"/>
                </a:solidFill>
                <a:latin typeface="Libre Baskerville Bold"/>
              </a:rPr>
              <a:t>1755 heures de bénévolat offertes</a:t>
            </a:r>
          </a:p>
        </p:txBody>
      </p:sp>
      <p:sp>
        <p:nvSpPr>
          <p:cNvPr name="TextBox 23" id="23"/>
          <p:cNvSpPr txBox="true"/>
          <p:nvPr/>
        </p:nvSpPr>
        <p:spPr>
          <a:xfrm rot="0">
            <a:off x="5812540" y="2262167"/>
            <a:ext cx="3143538" cy="240665"/>
          </a:xfrm>
          <a:prstGeom prst="rect">
            <a:avLst/>
          </a:prstGeom>
        </p:spPr>
        <p:txBody>
          <a:bodyPr anchor="t" rtlCol="false" tIns="0" lIns="0" bIns="0" rIns="0">
            <a:spAutoFit/>
          </a:bodyPr>
          <a:lstStyle/>
          <a:p>
            <a:pPr algn="ctr">
              <a:lnSpc>
                <a:spcPts val="1960"/>
              </a:lnSpc>
              <a:spcBef>
                <a:spcPct val="0"/>
              </a:spcBef>
            </a:pPr>
            <a:r>
              <a:rPr lang="en-US" sz="1400">
                <a:solidFill>
                  <a:srgbClr val="FABA9E"/>
                </a:solidFill>
                <a:latin typeface="Libre Baskerville Bold"/>
              </a:rPr>
              <a:t>388 heures  pour le projet lotus </a:t>
            </a:r>
          </a:p>
        </p:txBody>
      </p:sp>
      <p:sp>
        <p:nvSpPr>
          <p:cNvPr name="TextBox 24" id="24"/>
          <p:cNvSpPr txBox="true"/>
          <p:nvPr/>
        </p:nvSpPr>
        <p:spPr>
          <a:xfrm rot="0">
            <a:off x="745764" y="2865348"/>
            <a:ext cx="4530229" cy="596828"/>
          </a:xfrm>
          <a:prstGeom prst="rect">
            <a:avLst/>
          </a:prstGeom>
        </p:spPr>
        <p:txBody>
          <a:bodyPr anchor="t" rtlCol="false" tIns="0" lIns="0" bIns="0" rIns="0">
            <a:spAutoFit/>
          </a:bodyPr>
          <a:lstStyle/>
          <a:p>
            <a:pPr algn="just">
              <a:lnSpc>
                <a:spcPts val="1609"/>
              </a:lnSpc>
            </a:pPr>
            <a:r>
              <a:rPr lang="en-US" sz="1257" spc="-106">
                <a:solidFill>
                  <a:srgbClr val="000000"/>
                </a:solidFill>
                <a:latin typeface="Libre Baskerville Bold"/>
              </a:rPr>
              <a:t>Nous avons accueilli une stagiaire à la maîtrise en travail social qui s'intéressait à la participation des femmes immigrantes dand un organisme communautaire;</a:t>
            </a:r>
          </a:p>
        </p:txBody>
      </p:sp>
      <p:sp>
        <p:nvSpPr>
          <p:cNvPr name="TextBox 25" id="25"/>
          <p:cNvSpPr txBox="true"/>
          <p:nvPr/>
        </p:nvSpPr>
        <p:spPr>
          <a:xfrm rot="0">
            <a:off x="745764" y="4982831"/>
            <a:ext cx="1468505" cy="198120"/>
          </a:xfrm>
          <a:prstGeom prst="rect">
            <a:avLst/>
          </a:prstGeom>
        </p:spPr>
        <p:txBody>
          <a:bodyPr anchor="t" rtlCol="false" tIns="0" lIns="0" bIns="0" rIns="0">
            <a:spAutoFit/>
          </a:bodyPr>
          <a:lstStyle/>
          <a:p>
            <a:pPr>
              <a:lnSpc>
                <a:spcPts val="1679"/>
              </a:lnSpc>
              <a:spcBef>
                <a:spcPct val="0"/>
              </a:spcBef>
            </a:pPr>
            <a:r>
              <a:rPr lang="en-US" sz="1200">
                <a:solidFill>
                  <a:srgbClr val="F5A72B"/>
                </a:solidFill>
                <a:latin typeface="Libre Baskerville Bold"/>
              </a:rPr>
              <a:t>Deux formations</a:t>
            </a:r>
          </a:p>
        </p:txBody>
      </p:sp>
      <p:sp>
        <p:nvSpPr>
          <p:cNvPr name="TextBox 26" id="26"/>
          <p:cNvSpPr txBox="true"/>
          <p:nvPr/>
        </p:nvSpPr>
        <p:spPr>
          <a:xfrm rot="0">
            <a:off x="745764" y="3784939"/>
            <a:ext cx="4584850" cy="1140333"/>
          </a:xfrm>
          <a:prstGeom prst="rect">
            <a:avLst/>
          </a:prstGeom>
        </p:spPr>
        <p:txBody>
          <a:bodyPr anchor="t" rtlCol="false" tIns="0" lIns="0" bIns="0" rIns="0">
            <a:spAutoFit/>
          </a:bodyPr>
          <a:lstStyle/>
          <a:p>
            <a:pPr>
              <a:lnSpc>
                <a:spcPts val="1536"/>
              </a:lnSpc>
            </a:pPr>
            <a:r>
              <a:rPr lang="en-US" sz="1200" spc="-102">
                <a:solidFill>
                  <a:srgbClr val="000000"/>
                </a:solidFill>
                <a:latin typeface="Libre Baskerville Bold"/>
              </a:rPr>
              <a:t>3 grandes rencontres</a:t>
            </a:r>
          </a:p>
          <a:p>
            <a:pPr>
              <a:lnSpc>
                <a:spcPts val="1536"/>
              </a:lnSpc>
            </a:pPr>
            <a:r>
              <a:rPr lang="en-US" sz="1200" spc="-102">
                <a:solidFill>
                  <a:srgbClr val="000000"/>
                </a:solidFill>
                <a:latin typeface="Libre Baskerville Bold"/>
              </a:rPr>
              <a:t>Premier AGA au chalet !!!</a:t>
            </a:r>
          </a:p>
          <a:p>
            <a:pPr>
              <a:lnSpc>
                <a:spcPts val="1536"/>
              </a:lnSpc>
            </a:pPr>
            <a:r>
              <a:rPr lang="en-US" sz="1200" spc="-102">
                <a:solidFill>
                  <a:srgbClr val="000000"/>
                </a:solidFill>
                <a:latin typeface="Libre Baskerville Bold"/>
              </a:rPr>
              <a:t>Rencontre entre maman-relais : Chill &amp; brainstorming - Planification stratégique</a:t>
            </a:r>
          </a:p>
          <a:p>
            <a:pPr>
              <a:lnSpc>
                <a:spcPts val="1536"/>
              </a:lnSpc>
            </a:pPr>
            <a:r>
              <a:rPr lang="en-US" sz="1200" spc="-102">
                <a:solidFill>
                  <a:srgbClr val="000000"/>
                </a:solidFill>
                <a:latin typeface="Libre Baskerville Bold"/>
              </a:rPr>
              <a:t>Le Merveilleux Brunch des Bénévoles</a:t>
            </a:r>
          </a:p>
          <a:p>
            <a:pPr>
              <a:lnSpc>
                <a:spcPts val="1536"/>
              </a:lnSpc>
            </a:pPr>
            <a:r>
              <a:rPr lang="en-US" sz="1200" spc="-102">
                <a:solidFill>
                  <a:srgbClr val="000000"/>
                </a:solidFill>
                <a:latin typeface="Libre Baskerville Bold"/>
                <a:hlinkClick r:id="rId7" tooltip="https://www.facebook.com/events/346151233956312/?acontext=%7B%22event_action_history%22%3A[%7B%22surface%22%3A%22group%22%7D]%7D"/>
              </a:rPr>
              <a:t>Sortie entre mamans-relais -Musée des enfants</a:t>
            </a:r>
          </a:p>
        </p:txBody>
      </p:sp>
      <p:sp>
        <p:nvSpPr>
          <p:cNvPr name="TextBox 27" id="27"/>
          <p:cNvSpPr txBox="true"/>
          <p:nvPr/>
        </p:nvSpPr>
        <p:spPr>
          <a:xfrm rot="0">
            <a:off x="745764" y="5248034"/>
            <a:ext cx="4584850" cy="759333"/>
          </a:xfrm>
          <a:prstGeom prst="rect">
            <a:avLst/>
          </a:prstGeom>
        </p:spPr>
        <p:txBody>
          <a:bodyPr anchor="t" rtlCol="false" tIns="0" lIns="0" bIns="0" rIns="0">
            <a:spAutoFit/>
          </a:bodyPr>
          <a:lstStyle/>
          <a:p>
            <a:pPr>
              <a:lnSpc>
                <a:spcPts val="1536"/>
              </a:lnSpc>
            </a:pPr>
            <a:r>
              <a:rPr lang="en-US" sz="1200" spc="-102">
                <a:solidFill>
                  <a:srgbClr val="000000"/>
                </a:solidFill>
                <a:latin typeface="Libre Baskerville Bold"/>
              </a:rPr>
              <a:t>Bien accueillir et bien référer les femmes immigrantes victimes de violence conjugale, Maison pour les femmes immigrantes</a:t>
            </a:r>
          </a:p>
          <a:p>
            <a:pPr>
              <a:lnSpc>
                <a:spcPts val="1536"/>
              </a:lnSpc>
            </a:pPr>
            <a:r>
              <a:rPr lang="en-US" sz="1200" spc="-102" u="sng">
                <a:solidFill>
                  <a:srgbClr val="000000"/>
                </a:solidFill>
                <a:latin typeface="Libre Baskerville Bold"/>
                <a:hlinkClick r:id="rId8" tooltip="https://www.facebook.com/events/524704042482027/?acontext=%7B%22event_action_history%22%3A[%7B%22surface%22%3A%22group%22%7D]%7D"/>
              </a:rPr>
              <a:t>Accompagnement -Approche sensible aux traumas</a:t>
            </a:r>
            <a:r>
              <a:rPr lang="en-US" sz="1200" spc="-102">
                <a:solidFill>
                  <a:srgbClr val="000000"/>
                </a:solidFill>
                <a:latin typeface="Libre Baskerville"/>
              </a:rPr>
              <a:t>, </a:t>
            </a:r>
          </a:p>
          <a:p>
            <a:pPr>
              <a:lnSpc>
                <a:spcPts val="1536"/>
              </a:lnSpc>
            </a:pPr>
            <a:r>
              <a:rPr lang="en-US" sz="1200" spc="-102">
                <a:solidFill>
                  <a:srgbClr val="000000"/>
                </a:solidFill>
                <a:latin typeface="Libre Baskerville Bold"/>
              </a:rPr>
              <a:t>Noémie</a:t>
            </a:r>
            <a:r>
              <a:rPr lang="en-US" sz="1200" spc="-102">
                <a:solidFill>
                  <a:srgbClr val="000000"/>
                </a:solidFill>
                <a:latin typeface="Libre Baskerville"/>
              </a:rPr>
              <a:t> Ti</a:t>
            </a:r>
            <a:r>
              <a:rPr lang="en-US" sz="1200" spc="-102">
                <a:solidFill>
                  <a:srgbClr val="000000"/>
                </a:solidFill>
                <a:latin typeface="Libre Baskerville Bold"/>
              </a:rPr>
              <a:t>sserant, yogi et intervenante</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flipV="true">
            <a:off x="736282" y="1184910"/>
            <a:ext cx="8290560" cy="19050"/>
          </a:xfrm>
          <a:prstGeom prst="line">
            <a:avLst/>
          </a:prstGeom>
          <a:ln cap="flat" w="38100">
            <a:solidFill>
              <a:srgbClr val="000000"/>
            </a:solidFill>
            <a:prstDash val="solid"/>
            <a:headEnd type="none" len="sm" w="sm"/>
            <a:tailEnd type="none" len="sm" w="sm"/>
          </a:ln>
        </p:spPr>
      </p:sp>
      <p:sp>
        <p:nvSpPr>
          <p:cNvPr name="Freeform 3" id="3"/>
          <p:cNvSpPr/>
          <p:nvPr/>
        </p:nvSpPr>
        <p:spPr>
          <a:xfrm flipH="false" flipV="false" rot="5550073">
            <a:off x="-1503736" y="1629695"/>
            <a:ext cx="9316867" cy="9198289"/>
          </a:xfrm>
          <a:custGeom>
            <a:avLst/>
            <a:gdLst/>
            <a:ahLst/>
            <a:cxnLst/>
            <a:rect r="r" b="b" t="t" l="l"/>
            <a:pathLst>
              <a:path h="9198289" w="9316867">
                <a:moveTo>
                  <a:pt x="0" y="0"/>
                </a:moveTo>
                <a:lnTo>
                  <a:pt x="9316867" y="0"/>
                </a:lnTo>
                <a:lnTo>
                  <a:pt x="9316867" y="9198289"/>
                </a:lnTo>
                <a:lnTo>
                  <a:pt x="0" y="9198289"/>
                </a:lnTo>
                <a:lnTo>
                  <a:pt x="0" y="0"/>
                </a:lnTo>
                <a:close/>
              </a:path>
            </a:pathLst>
          </a:custGeom>
          <a:blipFill>
            <a:blip r:embed="rId2">
              <a:alphaModFix amt="39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46229">
            <a:off x="-271359" y="2976575"/>
            <a:ext cx="7387000" cy="5697223"/>
          </a:xfrm>
          <a:custGeom>
            <a:avLst/>
            <a:gdLst/>
            <a:ahLst/>
            <a:cxnLst/>
            <a:rect r="r" b="b" t="t" l="l"/>
            <a:pathLst>
              <a:path h="5697223" w="7387000">
                <a:moveTo>
                  <a:pt x="0" y="0"/>
                </a:moveTo>
                <a:lnTo>
                  <a:pt x="7386999" y="0"/>
                </a:lnTo>
                <a:lnTo>
                  <a:pt x="7386999" y="5697223"/>
                </a:lnTo>
                <a:lnTo>
                  <a:pt x="0" y="5697223"/>
                </a:lnTo>
                <a:lnTo>
                  <a:pt x="0" y="0"/>
                </a:lnTo>
                <a:close/>
              </a:path>
            </a:pathLst>
          </a:custGeom>
          <a:blipFill>
            <a:blip r:embed="rId4">
              <a:alphaModFix amt="18000"/>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3481460">
            <a:off x="4667751" y="3468581"/>
            <a:ext cx="4991750" cy="8116667"/>
          </a:xfrm>
          <a:custGeom>
            <a:avLst/>
            <a:gdLst/>
            <a:ahLst/>
            <a:cxnLst/>
            <a:rect r="r" b="b" t="t" l="l"/>
            <a:pathLst>
              <a:path h="8116667" w="4991750">
                <a:moveTo>
                  <a:pt x="0" y="0"/>
                </a:moveTo>
                <a:lnTo>
                  <a:pt x="4991750" y="0"/>
                </a:lnTo>
                <a:lnTo>
                  <a:pt x="4991750" y="8116667"/>
                </a:lnTo>
                <a:lnTo>
                  <a:pt x="0" y="8116667"/>
                </a:lnTo>
                <a:lnTo>
                  <a:pt x="0" y="0"/>
                </a:lnTo>
                <a:close/>
              </a:path>
            </a:pathLst>
          </a:custGeom>
          <a:blipFill>
            <a:blip r:embed="rId6">
              <a:alphaModFix amt="18000"/>
              <a:extLst>
                <a:ext uri="{96DAC541-7B7A-43D3-8B79-37D633B846F1}">
                  <asvg:svgBlip xmlns:asvg="http://schemas.microsoft.com/office/drawing/2016/SVG/main" r:embed="rId7"/>
                </a:ext>
              </a:extLst>
            </a:blip>
            <a:stretch>
              <a:fillRect l="0" t="0" r="0" b="0"/>
            </a:stretch>
          </a:blipFill>
        </p:spPr>
      </p:sp>
      <p:sp>
        <p:nvSpPr>
          <p:cNvPr name="AutoShape 6" id="6"/>
          <p:cNvSpPr/>
          <p:nvPr/>
        </p:nvSpPr>
        <p:spPr>
          <a:xfrm>
            <a:off x="6456426" y="6197867"/>
            <a:ext cx="3316224" cy="0"/>
          </a:xfrm>
          <a:prstGeom prst="line">
            <a:avLst/>
          </a:prstGeom>
          <a:ln cap="flat" w="38100">
            <a:solidFill>
              <a:srgbClr val="000000"/>
            </a:solidFill>
            <a:prstDash val="solid"/>
            <a:headEnd type="none" len="sm" w="sm"/>
            <a:tailEnd type="none" len="sm" w="sm"/>
          </a:ln>
        </p:spPr>
      </p:sp>
      <p:sp>
        <p:nvSpPr>
          <p:cNvPr name="AutoShape 7" id="7"/>
          <p:cNvSpPr/>
          <p:nvPr/>
        </p:nvSpPr>
        <p:spPr>
          <a:xfrm flipV="true">
            <a:off x="741045" y="1166569"/>
            <a:ext cx="8290560" cy="19050"/>
          </a:xfrm>
          <a:prstGeom prst="line">
            <a:avLst/>
          </a:prstGeom>
          <a:ln cap="flat" w="38100">
            <a:solidFill>
              <a:srgbClr val="000000"/>
            </a:solidFill>
            <a:prstDash val="solid"/>
            <a:headEnd type="none" len="sm" w="sm"/>
            <a:tailEnd type="none" len="sm" w="sm"/>
          </a:ln>
        </p:spPr>
      </p:sp>
      <p:grpSp>
        <p:nvGrpSpPr>
          <p:cNvPr name="Group 8" id="8"/>
          <p:cNvGrpSpPr>
            <a:grpSpLocks noChangeAspect="true"/>
          </p:cNvGrpSpPr>
          <p:nvPr/>
        </p:nvGrpSpPr>
        <p:grpSpPr>
          <a:xfrm rot="0">
            <a:off x="4872038" y="2181293"/>
            <a:ext cx="3847964" cy="3847964"/>
            <a:chOff x="0" y="0"/>
            <a:chExt cx="6350000" cy="6350000"/>
          </a:xfrm>
        </p:grpSpPr>
        <p:sp>
          <p:nvSpPr>
            <p:cNvPr name="Freeform 9" id="9"/>
            <p:cNvSpPr/>
            <p:nvPr/>
          </p:nvSpPr>
          <p:spPr>
            <a:xfrm flipH="false" flipV="false" rot="0">
              <a:off x="15240" y="15240"/>
              <a:ext cx="6319520" cy="6319520"/>
            </a:xfrm>
            <a:custGeom>
              <a:avLst/>
              <a:gdLst/>
              <a:ahLst/>
              <a:cxnLst/>
              <a:rect r="r" b="b" t="t" l="l"/>
              <a:pathLst>
                <a:path h="6319520" w="6319520">
                  <a:moveTo>
                    <a:pt x="6319520" y="6319520"/>
                  </a:moveTo>
                  <a:lnTo>
                    <a:pt x="0" y="6319520"/>
                  </a:lnTo>
                  <a:lnTo>
                    <a:pt x="0" y="0"/>
                  </a:lnTo>
                  <a:lnTo>
                    <a:pt x="6319520" y="0"/>
                  </a:lnTo>
                  <a:lnTo>
                    <a:pt x="6319520" y="6319520"/>
                  </a:lnTo>
                  <a:close/>
                </a:path>
              </a:pathLst>
            </a:custGeom>
            <a:blipFill>
              <a:blip r:embed="rId8"/>
              <a:stretch>
                <a:fillRect l="0" t="-1287" r="-56090" b="-2772"/>
              </a:stretch>
            </a:blipFill>
          </p:spPr>
        </p:sp>
        <p:sp>
          <p:nvSpPr>
            <p:cNvPr name="Freeform 10" id="10"/>
            <p:cNvSpPr/>
            <p:nvPr/>
          </p:nvSpPr>
          <p:spPr>
            <a:xfrm flipH="false" flipV="false" rot="0">
              <a:off x="15240" y="15240"/>
              <a:ext cx="6319520" cy="6319520"/>
            </a:xfrm>
            <a:custGeom>
              <a:avLst/>
              <a:gdLst/>
              <a:ahLst/>
              <a:cxnLst/>
              <a:rect r="r" b="b" t="t" l="l"/>
              <a:pathLst>
                <a:path h="6319520" w="6319520">
                  <a:moveTo>
                    <a:pt x="6319520" y="6319520"/>
                  </a:moveTo>
                  <a:lnTo>
                    <a:pt x="0" y="6319520"/>
                  </a:lnTo>
                  <a:lnTo>
                    <a:pt x="0" y="5365750"/>
                  </a:lnTo>
                  <a:lnTo>
                    <a:pt x="6319520" y="5365750"/>
                  </a:lnTo>
                  <a:lnTo>
                    <a:pt x="6319520" y="6319520"/>
                  </a:lnTo>
                  <a:close/>
                  <a:moveTo>
                    <a:pt x="6319520" y="0"/>
                  </a:moveTo>
                  <a:lnTo>
                    <a:pt x="0" y="0"/>
                  </a:lnTo>
                  <a:lnTo>
                    <a:pt x="0" y="635000"/>
                  </a:lnTo>
                  <a:lnTo>
                    <a:pt x="6319520" y="635000"/>
                  </a:lnTo>
                  <a:lnTo>
                    <a:pt x="6319520" y="0"/>
                  </a:lnTo>
                  <a:close/>
                </a:path>
              </a:pathLst>
            </a:custGeom>
            <a:solidFill>
              <a:srgbClr val="EDA33A"/>
            </a:solidFill>
          </p:spPr>
        </p:sp>
        <p:sp>
          <p:nvSpPr>
            <p:cNvPr name="Freeform 11" id="11"/>
            <p:cNvSpPr/>
            <p:nvPr/>
          </p:nvSpPr>
          <p:spPr>
            <a:xfrm flipH="false" flipV="false" rot="0">
              <a:off x="2917190" y="5591810"/>
              <a:ext cx="530860" cy="532130"/>
            </a:xfrm>
            <a:custGeom>
              <a:avLst/>
              <a:gdLst/>
              <a:ahLst/>
              <a:cxnLst/>
              <a:rect r="r" b="b" t="t" l="l"/>
              <a:pathLst>
                <a:path h="532130" w="530860">
                  <a:moveTo>
                    <a:pt x="530860" y="266700"/>
                  </a:moveTo>
                  <a:cubicBezTo>
                    <a:pt x="530860" y="414020"/>
                    <a:pt x="411480" y="532130"/>
                    <a:pt x="265430" y="532130"/>
                  </a:cubicBezTo>
                  <a:cubicBezTo>
                    <a:pt x="118110" y="532130"/>
                    <a:pt x="0" y="412750"/>
                    <a:pt x="0" y="266700"/>
                  </a:cubicBezTo>
                  <a:cubicBezTo>
                    <a:pt x="0" y="119380"/>
                    <a:pt x="119380" y="1270"/>
                    <a:pt x="265430" y="1270"/>
                  </a:cubicBezTo>
                  <a:cubicBezTo>
                    <a:pt x="412750" y="0"/>
                    <a:pt x="530860" y="119380"/>
                    <a:pt x="530860" y="266700"/>
                  </a:cubicBezTo>
                  <a:close/>
                </a:path>
              </a:pathLst>
            </a:custGeom>
            <a:solidFill>
              <a:srgbClr val="FFFFFF"/>
            </a:solidFill>
          </p:spPr>
        </p:sp>
        <p:sp>
          <p:nvSpPr>
            <p:cNvPr name="Freeform 12" id="12"/>
            <p:cNvSpPr/>
            <p:nvPr/>
          </p:nvSpPr>
          <p:spPr>
            <a:xfrm flipH="false" flipV="false" rot="0">
              <a:off x="0" y="0"/>
              <a:ext cx="6350000" cy="6350000"/>
            </a:xfrm>
            <a:custGeom>
              <a:avLst/>
              <a:gdLst/>
              <a:ahLst/>
              <a:cxnLst/>
              <a:rect r="r" b="b" t="t" l="l"/>
              <a:pathLst>
                <a:path h="6350000" w="6350000">
                  <a:moveTo>
                    <a:pt x="3387090" y="5858510"/>
                  </a:moveTo>
                  <a:lnTo>
                    <a:pt x="3079750" y="6036310"/>
                  </a:lnTo>
                  <a:lnTo>
                    <a:pt x="3079750" y="5681980"/>
                  </a:lnTo>
                  <a:lnTo>
                    <a:pt x="3387090" y="5858510"/>
                  </a:lnTo>
                  <a:close/>
                  <a:moveTo>
                    <a:pt x="3920490" y="5970270"/>
                  </a:moveTo>
                  <a:lnTo>
                    <a:pt x="3971290" y="5970270"/>
                  </a:lnTo>
                  <a:lnTo>
                    <a:pt x="3971290" y="5746750"/>
                  </a:lnTo>
                  <a:lnTo>
                    <a:pt x="3920490" y="5746750"/>
                  </a:lnTo>
                  <a:lnTo>
                    <a:pt x="3920490" y="5829300"/>
                  </a:lnTo>
                  <a:lnTo>
                    <a:pt x="3778250" y="5746750"/>
                  </a:lnTo>
                  <a:lnTo>
                    <a:pt x="3778250" y="5970270"/>
                  </a:lnTo>
                  <a:lnTo>
                    <a:pt x="3920490" y="5887720"/>
                  </a:lnTo>
                  <a:lnTo>
                    <a:pt x="3920490" y="5970270"/>
                  </a:lnTo>
                  <a:close/>
                  <a:moveTo>
                    <a:pt x="2429510" y="5887720"/>
                  </a:moveTo>
                  <a:lnTo>
                    <a:pt x="2571750" y="5970270"/>
                  </a:lnTo>
                  <a:lnTo>
                    <a:pt x="2571750" y="5746750"/>
                  </a:lnTo>
                  <a:lnTo>
                    <a:pt x="2429510" y="5829300"/>
                  </a:lnTo>
                  <a:lnTo>
                    <a:pt x="2429510" y="5746750"/>
                  </a:lnTo>
                  <a:lnTo>
                    <a:pt x="2378710" y="5746750"/>
                  </a:lnTo>
                  <a:lnTo>
                    <a:pt x="2378710" y="5970270"/>
                  </a:lnTo>
                  <a:lnTo>
                    <a:pt x="2429510" y="5970270"/>
                  </a:lnTo>
                  <a:lnTo>
                    <a:pt x="2429510" y="5887720"/>
                  </a:lnTo>
                  <a:close/>
                  <a:moveTo>
                    <a:pt x="6350000" y="15240"/>
                  </a:moveTo>
                  <a:lnTo>
                    <a:pt x="6350000" y="650240"/>
                  </a:lnTo>
                  <a:lnTo>
                    <a:pt x="6350000" y="5380990"/>
                  </a:lnTo>
                  <a:lnTo>
                    <a:pt x="6350000" y="6334760"/>
                  </a:lnTo>
                  <a:cubicBezTo>
                    <a:pt x="6350000" y="6343650"/>
                    <a:pt x="6343650" y="6350000"/>
                    <a:pt x="6334760" y="6350000"/>
                  </a:cubicBezTo>
                  <a:lnTo>
                    <a:pt x="15240" y="6350000"/>
                  </a:lnTo>
                  <a:cubicBezTo>
                    <a:pt x="6350" y="6350000"/>
                    <a:pt x="0" y="6343650"/>
                    <a:pt x="0" y="6334760"/>
                  </a:cubicBezTo>
                  <a:lnTo>
                    <a:pt x="0" y="5380990"/>
                  </a:lnTo>
                  <a:lnTo>
                    <a:pt x="0" y="650240"/>
                  </a:lnTo>
                  <a:lnTo>
                    <a:pt x="0" y="15240"/>
                  </a:lnTo>
                  <a:cubicBezTo>
                    <a:pt x="0" y="6350"/>
                    <a:pt x="6350" y="0"/>
                    <a:pt x="15240" y="0"/>
                  </a:cubicBezTo>
                  <a:lnTo>
                    <a:pt x="6334760" y="0"/>
                  </a:lnTo>
                  <a:cubicBezTo>
                    <a:pt x="6343650" y="0"/>
                    <a:pt x="6350000" y="6350"/>
                    <a:pt x="6350000" y="15240"/>
                  </a:cubicBezTo>
                  <a:close/>
                  <a:moveTo>
                    <a:pt x="6319520" y="5396230"/>
                  </a:moveTo>
                  <a:lnTo>
                    <a:pt x="30480" y="5396230"/>
                  </a:lnTo>
                  <a:lnTo>
                    <a:pt x="30480" y="6319520"/>
                  </a:lnTo>
                  <a:lnTo>
                    <a:pt x="6320790" y="6319520"/>
                  </a:lnTo>
                  <a:lnTo>
                    <a:pt x="6320790" y="5396230"/>
                  </a:lnTo>
                  <a:close/>
                  <a:moveTo>
                    <a:pt x="6319520" y="665480"/>
                  </a:moveTo>
                  <a:lnTo>
                    <a:pt x="30480" y="665480"/>
                  </a:lnTo>
                  <a:lnTo>
                    <a:pt x="30480" y="5365750"/>
                  </a:lnTo>
                  <a:lnTo>
                    <a:pt x="6320790" y="5365750"/>
                  </a:lnTo>
                  <a:lnTo>
                    <a:pt x="6320790" y="665480"/>
                  </a:lnTo>
                  <a:close/>
                  <a:moveTo>
                    <a:pt x="6319520" y="30480"/>
                  </a:moveTo>
                  <a:lnTo>
                    <a:pt x="30480" y="30480"/>
                  </a:lnTo>
                  <a:lnTo>
                    <a:pt x="30480" y="635000"/>
                  </a:lnTo>
                  <a:lnTo>
                    <a:pt x="6320790" y="635000"/>
                  </a:lnTo>
                  <a:lnTo>
                    <a:pt x="6320790" y="30480"/>
                  </a:lnTo>
                  <a:close/>
                  <a:moveTo>
                    <a:pt x="5410200" y="480060"/>
                  </a:moveTo>
                  <a:lnTo>
                    <a:pt x="5651500" y="480060"/>
                  </a:lnTo>
                  <a:cubicBezTo>
                    <a:pt x="5660390" y="480060"/>
                    <a:pt x="5666740" y="473710"/>
                    <a:pt x="5666740" y="464820"/>
                  </a:cubicBezTo>
                  <a:cubicBezTo>
                    <a:pt x="5666740" y="455930"/>
                    <a:pt x="5660390" y="449580"/>
                    <a:pt x="5651500" y="449580"/>
                  </a:cubicBezTo>
                  <a:lnTo>
                    <a:pt x="5410200" y="449580"/>
                  </a:lnTo>
                  <a:cubicBezTo>
                    <a:pt x="5401310" y="449580"/>
                    <a:pt x="5394960" y="455930"/>
                    <a:pt x="5394960" y="464820"/>
                  </a:cubicBezTo>
                  <a:cubicBezTo>
                    <a:pt x="5394960" y="473710"/>
                    <a:pt x="5401310" y="480060"/>
                    <a:pt x="5410200" y="480060"/>
                  </a:cubicBezTo>
                  <a:close/>
                  <a:moveTo>
                    <a:pt x="5853430" y="476250"/>
                  </a:moveTo>
                  <a:cubicBezTo>
                    <a:pt x="5855970" y="478790"/>
                    <a:pt x="5859780" y="480060"/>
                    <a:pt x="5863590" y="480060"/>
                  </a:cubicBezTo>
                  <a:cubicBezTo>
                    <a:pt x="5867400" y="480060"/>
                    <a:pt x="5871210" y="478790"/>
                    <a:pt x="5873750" y="476250"/>
                  </a:cubicBezTo>
                  <a:lnTo>
                    <a:pt x="5995670" y="354330"/>
                  </a:lnTo>
                  <a:lnTo>
                    <a:pt x="6117590" y="476250"/>
                  </a:lnTo>
                  <a:cubicBezTo>
                    <a:pt x="6120130" y="478790"/>
                    <a:pt x="6123940" y="480060"/>
                    <a:pt x="6127750" y="480060"/>
                  </a:cubicBezTo>
                  <a:cubicBezTo>
                    <a:pt x="6131559" y="480060"/>
                    <a:pt x="6135370" y="478790"/>
                    <a:pt x="6137909" y="476250"/>
                  </a:cubicBezTo>
                  <a:cubicBezTo>
                    <a:pt x="6144259" y="469900"/>
                    <a:pt x="6144259" y="461010"/>
                    <a:pt x="6137909" y="454660"/>
                  </a:cubicBezTo>
                  <a:lnTo>
                    <a:pt x="6015989" y="332740"/>
                  </a:lnTo>
                  <a:lnTo>
                    <a:pt x="6137909" y="210820"/>
                  </a:lnTo>
                  <a:cubicBezTo>
                    <a:pt x="6144259" y="204470"/>
                    <a:pt x="6144259" y="195580"/>
                    <a:pt x="6137909" y="189230"/>
                  </a:cubicBezTo>
                  <a:cubicBezTo>
                    <a:pt x="6131559" y="182880"/>
                    <a:pt x="6122669" y="182880"/>
                    <a:pt x="6116319" y="189230"/>
                  </a:cubicBezTo>
                  <a:lnTo>
                    <a:pt x="5994399" y="311150"/>
                  </a:lnTo>
                  <a:lnTo>
                    <a:pt x="5872479" y="189230"/>
                  </a:lnTo>
                  <a:cubicBezTo>
                    <a:pt x="5866129" y="182880"/>
                    <a:pt x="5857239" y="182880"/>
                    <a:pt x="5850889" y="189230"/>
                  </a:cubicBezTo>
                  <a:cubicBezTo>
                    <a:pt x="5844539" y="195580"/>
                    <a:pt x="5844539" y="204470"/>
                    <a:pt x="5850889" y="210820"/>
                  </a:cubicBezTo>
                  <a:lnTo>
                    <a:pt x="5972809" y="332740"/>
                  </a:lnTo>
                  <a:lnTo>
                    <a:pt x="5850889" y="454660"/>
                  </a:lnTo>
                  <a:cubicBezTo>
                    <a:pt x="5847080" y="459740"/>
                    <a:pt x="5847080" y="469900"/>
                    <a:pt x="5853430" y="476250"/>
                  </a:cubicBezTo>
                  <a:close/>
                  <a:moveTo>
                    <a:pt x="2901950" y="5858510"/>
                  </a:moveTo>
                  <a:cubicBezTo>
                    <a:pt x="2901950" y="5703570"/>
                    <a:pt x="3027680" y="5577840"/>
                    <a:pt x="3182620" y="5577840"/>
                  </a:cubicBezTo>
                  <a:cubicBezTo>
                    <a:pt x="3337560" y="5577840"/>
                    <a:pt x="3463290" y="5703570"/>
                    <a:pt x="3463290" y="5858510"/>
                  </a:cubicBezTo>
                  <a:cubicBezTo>
                    <a:pt x="3463290" y="6013450"/>
                    <a:pt x="3337560" y="6139180"/>
                    <a:pt x="3182620" y="6139180"/>
                  </a:cubicBezTo>
                  <a:cubicBezTo>
                    <a:pt x="3027680" y="6139180"/>
                    <a:pt x="2901950" y="6013450"/>
                    <a:pt x="2901950" y="5858510"/>
                  </a:cubicBezTo>
                  <a:close/>
                  <a:moveTo>
                    <a:pt x="2932430" y="5858510"/>
                  </a:moveTo>
                  <a:cubicBezTo>
                    <a:pt x="2932430" y="5996940"/>
                    <a:pt x="3045460" y="6108700"/>
                    <a:pt x="3182620" y="6108700"/>
                  </a:cubicBezTo>
                  <a:cubicBezTo>
                    <a:pt x="3321050" y="6108700"/>
                    <a:pt x="3432810" y="5995670"/>
                    <a:pt x="3432810" y="5858510"/>
                  </a:cubicBezTo>
                  <a:cubicBezTo>
                    <a:pt x="3432810" y="5720080"/>
                    <a:pt x="3319780" y="5608320"/>
                    <a:pt x="3182620" y="5608320"/>
                  </a:cubicBezTo>
                  <a:cubicBezTo>
                    <a:pt x="3044190" y="5607050"/>
                    <a:pt x="2932430" y="5720080"/>
                    <a:pt x="2932430" y="5858510"/>
                  </a:cubicBezTo>
                  <a:close/>
                </a:path>
              </a:pathLst>
            </a:custGeom>
            <a:solidFill>
              <a:srgbClr val="000000"/>
            </a:solidFill>
          </p:spPr>
        </p:sp>
      </p:grpSp>
      <p:sp>
        <p:nvSpPr>
          <p:cNvPr name="TextBox 13" id="13"/>
          <p:cNvSpPr txBox="true"/>
          <p:nvPr/>
        </p:nvSpPr>
        <p:spPr>
          <a:xfrm rot="0">
            <a:off x="8422503" y="906854"/>
            <a:ext cx="637721" cy="240665"/>
          </a:xfrm>
          <a:prstGeom prst="rect">
            <a:avLst/>
          </a:prstGeom>
        </p:spPr>
        <p:txBody>
          <a:bodyPr anchor="t" rtlCol="false" tIns="0" lIns="0" bIns="0" rIns="0">
            <a:spAutoFit/>
          </a:bodyPr>
          <a:lstStyle/>
          <a:p>
            <a:pPr algn="ctr">
              <a:lnSpc>
                <a:spcPts val="1960"/>
              </a:lnSpc>
            </a:pPr>
            <a:r>
              <a:rPr lang="en-US" sz="1400">
                <a:solidFill>
                  <a:srgbClr val="347406"/>
                </a:solidFill>
                <a:latin typeface="Libre Baskerville Bold"/>
              </a:rPr>
              <a:t>39/46</a:t>
            </a:r>
          </a:p>
        </p:txBody>
      </p:sp>
      <p:sp>
        <p:nvSpPr>
          <p:cNvPr name="TextBox 14" id="14"/>
          <p:cNvSpPr txBox="true"/>
          <p:nvPr/>
        </p:nvSpPr>
        <p:spPr>
          <a:xfrm rot="0">
            <a:off x="4872038" y="3522980"/>
            <a:ext cx="9525" cy="983615"/>
          </a:xfrm>
          <a:prstGeom prst="rect">
            <a:avLst/>
          </a:prstGeom>
        </p:spPr>
        <p:txBody>
          <a:bodyPr anchor="t" rtlCol="false" tIns="0" lIns="0" bIns="0" rIns="0">
            <a:spAutoFit/>
          </a:bodyPr>
          <a:lstStyle/>
          <a:p>
            <a:pPr algn="ctr">
              <a:lnSpc>
                <a:spcPts val="1960"/>
              </a:lnSpc>
            </a:pPr>
          </a:p>
          <a:p>
            <a:pPr algn="ctr">
              <a:lnSpc>
                <a:spcPts val="1960"/>
              </a:lnSpc>
            </a:pPr>
          </a:p>
          <a:p>
            <a:pPr algn="ctr">
              <a:lnSpc>
                <a:spcPts val="1960"/>
              </a:lnSpc>
            </a:pPr>
          </a:p>
          <a:p>
            <a:pPr algn="ctr">
              <a:lnSpc>
                <a:spcPts val="1960"/>
              </a:lnSpc>
              <a:spcBef>
                <a:spcPct val="0"/>
              </a:spcBef>
            </a:pPr>
          </a:p>
        </p:txBody>
      </p:sp>
      <p:sp>
        <p:nvSpPr>
          <p:cNvPr name="TextBox 15" id="15"/>
          <p:cNvSpPr txBox="true"/>
          <p:nvPr/>
        </p:nvSpPr>
        <p:spPr>
          <a:xfrm rot="0">
            <a:off x="6456426" y="6255017"/>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16" id="16"/>
          <p:cNvSpPr txBox="true"/>
          <p:nvPr/>
        </p:nvSpPr>
        <p:spPr>
          <a:xfrm rot="0">
            <a:off x="879481" y="1317247"/>
            <a:ext cx="4262795" cy="356235"/>
          </a:xfrm>
          <a:prstGeom prst="rect">
            <a:avLst/>
          </a:prstGeom>
        </p:spPr>
        <p:txBody>
          <a:bodyPr anchor="t" rtlCol="false" tIns="0" lIns="0" bIns="0" rIns="0">
            <a:spAutoFit/>
          </a:bodyPr>
          <a:lstStyle/>
          <a:p>
            <a:pPr algn="just">
              <a:lnSpc>
                <a:spcPts val="2940"/>
              </a:lnSpc>
            </a:pPr>
            <a:r>
              <a:rPr lang="en-US" sz="2100">
                <a:solidFill>
                  <a:srgbClr val="347406"/>
                </a:solidFill>
                <a:latin typeface="Libre Baskerville Bold"/>
              </a:rPr>
              <a:t>11. Le SRPFIQ dans les  médias</a:t>
            </a:r>
          </a:p>
        </p:txBody>
      </p:sp>
      <p:sp>
        <p:nvSpPr>
          <p:cNvPr name="TextBox 17" id="17"/>
          <p:cNvSpPr txBox="true"/>
          <p:nvPr/>
        </p:nvSpPr>
        <p:spPr>
          <a:xfrm rot="0">
            <a:off x="745764" y="752040"/>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TextBox 18" id="18"/>
          <p:cNvSpPr txBox="true"/>
          <p:nvPr/>
        </p:nvSpPr>
        <p:spPr>
          <a:xfrm rot="0">
            <a:off x="8924525" y="6918827"/>
            <a:ext cx="3622382" cy="2728595"/>
          </a:xfrm>
          <a:prstGeom prst="rect">
            <a:avLst/>
          </a:prstGeom>
        </p:spPr>
        <p:txBody>
          <a:bodyPr anchor="t" rtlCol="false" tIns="0" lIns="0" bIns="0" rIns="0">
            <a:spAutoFit/>
          </a:bodyPr>
          <a:lstStyle/>
          <a:p>
            <a:pPr algn="ctr">
              <a:lnSpc>
                <a:spcPts val="2800"/>
              </a:lnSpc>
            </a:pPr>
            <a:r>
              <a:rPr lang="en-US" sz="2000">
                <a:solidFill>
                  <a:srgbClr val="000000"/>
                </a:solidFill>
                <a:latin typeface="Libre Baskerville"/>
              </a:rPr>
              <a:t>Rôle</a:t>
            </a:r>
          </a:p>
          <a:p>
            <a:pPr algn="ctr">
              <a:lnSpc>
                <a:spcPts val="1679"/>
              </a:lnSpc>
            </a:pPr>
          </a:p>
          <a:p>
            <a:pPr algn="ctr">
              <a:lnSpc>
                <a:spcPts val="1679"/>
              </a:lnSpc>
            </a:pPr>
          </a:p>
          <a:p>
            <a:pPr algn="ctr">
              <a:lnSpc>
                <a:spcPts val="1679"/>
              </a:lnSpc>
            </a:pPr>
            <a:r>
              <a:rPr lang="en-US" sz="1200">
                <a:solidFill>
                  <a:srgbClr val="000000"/>
                </a:solidFill>
                <a:latin typeface="Libre Baskerville"/>
              </a:rPr>
              <a:t>Partage, transmission d'expérience et de connaissances</a:t>
            </a:r>
          </a:p>
          <a:p>
            <a:pPr algn="ctr">
              <a:lnSpc>
                <a:spcPts val="1679"/>
              </a:lnSpc>
            </a:pPr>
          </a:p>
          <a:p>
            <a:pPr algn="ctr">
              <a:lnSpc>
                <a:spcPts val="1679"/>
              </a:lnSpc>
            </a:pPr>
            <a:r>
              <a:rPr lang="en-US" sz="1200">
                <a:solidFill>
                  <a:srgbClr val="000000"/>
                </a:solidFill>
                <a:latin typeface="Libre Baskerville"/>
              </a:rPr>
              <a:t>Contribuer à bâtir la nouvelle vie des mères immigrantes au Québec et à Québec</a:t>
            </a:r>
          </a:p>
          <a:p>
            <a:pPr algn="ctr">
              <a:lnSpc>
                <a:spcPts val="1679"/>
              </a:lnSpc>
            </a:pPr>
          </a:p>
          <a:p>
            <a:pPr algn="ctr">
              <a:lnSpc>
                <a:spcPts val="1679"/>
              </a:lnSpc>
            </a:pPr>
            <a:r>
              <a:rPr lang="en-US" sz="1200">
                <a:solidFill>
                  <a:srgbClr val="000000"/>
                </a:solidFill>
                <a:latin typeface="Libre Baskerville"/>
              </a:rPr>
              <a:t>Appui à l'organisme dans divers projets</a:t>
            </a:r>
          </a:p>
          <a:p>
            <a:pPr algn="ctr">
              <a:lnSpc>
                <a:spcPts val="1960"/>
              </a:lnSpc>
            </a:pPr>
          </a:p>
          <a:p>
            <a:pPr algn="ctr">
              <a:lnSpc>
                <a:spcPts val="1960"/>
              </a:lnSpc>
              <a:spcBef>
                <a:spcPct val="0"/>
              </a:spcBef>
            </a:pPr>
          </a:p>
        </p:txBody>
      </p:sp>
      <p:sp>
        <p:nvSpPr>
          <p:cNvPr name="TextBox 19" id="19"/>
          <p:cNvSpPr txBox="true"/>
          <p:nvPr/>
        </p:nvSpPr>
        <p:spPr>
          <a:xfrm rot="0">
            <a:off x="893357" y="1768732"/>
            <a:ext cx="5386536" cy="306705"/>
          </a:xfrm>
          <a:prstGeom prst="rect">
            <a:avLst/>
          </a:prstGeom>
        </p:spPr>
        <p:txBody>
          <a:bodyPr anchor="t" rtlCol="false" tIns="0" lIns="0" bIns="0" rIns="0">
            <a:spAutoFit/>
          </a:bodyPr>
          <a:lstStyle/>
          <a:p>
            <a:pPr algn="just">
              <a:lnSpc>
                <a:spcPts val="2520"/>
              </a:lnSpc>
            </a:pPr>
            <a:r>
              <a:rPr lang="en-US" sz="1800">
                <a:solidFill>
                  <a:srgbClr val="347406"/>
                </a:solidFill>
                <a:latin typeface="Libre Baskerville Bold"/>
              </a:rPr>
              <a:t>Page officielle Facebook de  3000 abonné.e.s</a:t>
            </a:r>
          </a:p>
        </p:txBody>
      </p:sp>
      <p:sp>
        <p:nvSpPr>
          <p:cNvPr name="TextBox 20" id="20"/>
          <p:cNvSpPr txBox="true"/>
          <p:nvPr/>
        </p:nvSpPr>
        <p:spPr>
          <a:xfrm rot="0">
            <a:off x="879481" y="2201167"/>
            <a:ext cx="4755732" cy="495300"/>
          </a:xfrm>
          <a:prstGeom prst="rect">
            <a:avLst/>
          </a:prstGeom>
        </p:spPr>
        <p:txBody>
          <a:bodyPr anchor="t" rtlCol="false" tIns="0" lIns="0" bIns="0" rIns="0">
            <a:spAutoFit/>
          </a:bodyPr>
          <a:lstStyle/>
          <a:p>
            <a:pPr algn="just" marL="259080" indent="-129540" lvl="1">
              <a:lnSpc>
                <a:spcPts val="2039"/>
              </a:lnSpc>
              <a:buFont typeface="Arial"/>
              <a:buChar char="•"/>
            </a:pPr>
            <a:r>
              <a:rPr lang="en-US" sz="1200">
                <a:solidFill>
                  <a:srgbClr val="000000"/>
                </a:solidFill>
                <a:latin typeface="Libre Baskerville"/>
              </a:rPr>
              <a:t>Reportage sur les suivis de grossesse</a:t>
            </a:r>
          </a:p>
          <a:p>
            <a:pPr algn="just">
              <a:lnSpc>
                <a:spcPts val="2039"/>
              </a:lnSpc>
            </a:pPr>
            <a:r>
              <a:rPr lang="en-US" sz="1200">
                <a:solidFill>
                  <a:srgbClr val="000000"/>
                </a:solidFill>
                <a:latin typeface="Libre Baskerville"/>
              </a:rPr>
              <a:t>      Journal télévisé Radio-Canada et article écrit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flipV="true">
            <a:off x="731476" y="1184910"/>
            <a:ext cx="8290560" cy="19050"/>
          </a:xfrm>
          <a:prstGeom prst="line">
            <a:avLst/>
          </a:prstGeom>
          <a:ln cap="flat" w="38100">
            <a:solidFill>
              <a:srgbClr val="000000"/>
            </a:solidFill>
            <a:prstDash val="solid"/>
            <a:headEnd type="none" len="sm" w="sm"/>
            <a:tailEnd type="none" len="sm" w="sm"/>
          </a:ln>
        </p:spPr>
      </p:sp>
      <p:sp>
        <p:nvSpPr>
          <p:cNvPr name="AutoShape 3" id="3"/>
          <p:cNvSpPr/>
          <p:nvPr/>
        </p:nvSpPr>
        <p:spPr>
          <a:xfrm>
            <a:off x="6437376" y="6272509"/>
            <a:ext cx="3316224" cy="0"/>
          </a:xfrm>
          <a:prstGeom prst="line">
            <a:avLst/>
          </a:prstGeom>
          <a:ln cap="flat" w="38100">
            <a:solidFill>
              <a:srgbClr val="000000"/>
            </a:solidFill>
            <a:prstDash val="solid"/>
            <a:headEnd type="none" len="sm" w="sm"/>
            <a:tailEnd type="none" len="sm" w="sm"/>
          </a:ln>
        </p:spPr>
      </p:sp>
      <p:sp>
        <p:nvSpPr>
          <p:cNvPr name="TextBox 4" id="4"/>
          <p:cNvSpPr txBox="true"/>
          <p:nvPr/>
        </p:nvSpPr>
        <p:spPr>
          <a:xfrm rot="0">
            <a:off x="1498690" y="1301597"/>
            <a:ext cx="4165540" cy="356235"/>
          </a:xfrm>
          <a:prstGeom prst="rect">
            <a:avLst/>
          </a:prstGeom>
        </p:spPr>
        <p:txBody>
          <a:bodyPr anchor="t" rtlCol="false" tIns="0" lIns="0" bIns="0" rIns="0">
            <a:spAutoFit/>
          </a:bodyPr>
          <a:lstStyle/>
          <a:p>
            <a:pPr algn="ctr">
              <a:lnSpc>
                <a:spcPts val="2940"/>
              </a:lnSpc>
              <a:spcBef>
                <a:spcPct val="0"/>
              </a:spcBef>
            </a:pPr>
            <a:r>
              <a:rPr lang="en-US" sz="2100">
                <a:solidFill>
                  <a:srgbClr val="EDA33A"/>
                </a:solidFill>
                <a:latin typeface="Libre Baskerville Bold"/>
              </a:rPr>
              <a:t>Mot de la présidente</a:t>
            </a:r>
          </a:p>
        </p:txBody>
      </p:sp>
      <p:sp>
        <p:nvSpPr>
          <p:cNvPr name="Freeform 5" id="5"/>
          <p:cNvSpPr/>
          <p:nvPr/>
        </p:nvSpPr>
        <p:spPr>
          <a:xfrm flipH="false" flipV="false" rot="0">
            <a:off x="3376519" y="2152179"/>
            <a:ext cx="5905096" cy="3172111"/>
          </a:xfrm>
          <a:custGeom>
            <a:avLst/>
            <a:gdLst/>
            <a:ahLst/>
            <a:cxnLst/>
            <a:rect r="r" b="b" t="t" l="l"/>
            <a:pathLst>
              <a:path h="3172111" w="5905096">
                <a:moveTo>
                  <a:pt x="0" y="0"/>
                </a:moveTo>
                <a:lnTo>
                  <a:pt x="5905096" y="0"/>
                </a:lnTo>
                <a:lnTo>
                  <a:pt x="5905096" y="3172111"/>
                </a:lnTo>
                <a:lnTo>
                  <a:pt x="0" y="3172111"/>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3114669" y="1828829"/>
            <a:ext cx="1293463" cy="1372374"/>
          </a:xfrm>
          <a:custGeom>
            <a:avLst/>
            <a:gdLst/>
            <a:ahLst/>
            <a:cxnLst/>
            <a:rect r="r" b="b" t="t" l="l"/>
            <a:pathLst>
              <a:path h="1372374" w="1293463">
                <a:moveTo>
                  <a:pt x="0" y="0"/>
                </a:moveTo>
                <a:lnTo>
                  <a:pt x="1293463" y="0"/>
                </a:lnTo>
                <a:lnTo>
                  <a:pt x="1293463" y="1372374"/>
                </a:lnTo>
                <a:lnTo>
                  <a:pt x="0" y="1372374"/>
                </a:lnTo>
                <a:lnTo>
                  <a:pt x="0" y="0"/>
                </a:lnTo>
                <a:close/>
              </a:path>
            </a:pathLst>
          </a:custGeom>
          <a:blipFill>
            <a:blip r:embed="rId4">
              <a:alphaModFix amt="31999"/>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773321" y="1825349"/>
            <a:ext cx="1603198" cy="1701005"/>
          </a:xfrm>
          <a:custGeom>
            <a:avLst/>
            <a:gdLst/>
            <a:ahLst/>
            <a:cxnLst/>
            <a:rect r="r" b="b" t="t" l="l"/>
            <a:pathLst>
              <a:path h="1701005" w="1603198">
                <a:moveTo>
                  <a:pt x="0" y="0"/>
                </a:moveTo>
                <a:lnTo>
                  <a:pt x="1603198" y="0"/>
                </a:lnTo>
                <a:lnTo>
                  <a:pt x="1603198" y="1701006"/>
                </a:lnTo>
                <a:lnTo>
                  <a:pt x="0" y="1701006"/>
                </a:lnTo>
                <a:lnTo>
                  <a:pt x="0" y="0"/>
                </a:lnTo>
                <a:close/>
              </a:path>
            </a:pathLst>
          </a:custGeom>
          <a:blipFill>
            <a:blip r:embed="rId4">
              <a:alphaModFix amt="31999"/>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3287189" y="3305758"/>
            <a:ext cx="1603198" cy="1701005"/>
          </a:xfrm>
          <a:custGeom>
            <a:avLst/>
            <a:gdLst/>
            <a:ahLst/>
            <a:cxnLst/>
            <a:rect r="r" b="b" t="t" l="l"/>
            <a:pathLst>
              <a:path h="1701005" w="1603198">
                <a:moveTo>
                  <a:pt x="0" y="0"/>
                </a:moveTo>
                <a:lnTo>
                  <a:pt x="1603198" y="0"/>
                </a:lnTo>
                <a:lnTo>
                  <a:pt x="1603198" y="1701006"/>
                </a:lnTo>
                <a:lnTo>
                  <a:pt x="0" y="1701006"/>
                </a:lnTo>
                <a:lnTo>
                  <a:pt x="0" y="0"/>
                </a:lnTo>
                <a:close/>
              </a:path>
            </a:pathLst>
          </a:custGeom>
          <a:blipFill>
            <a:blip r:embed="rId4">
              <a:alphaModFix amt="31999"/>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2485590" y="4354547"/>
            <a:ext cx="1603198" cy="1701005"/>
          </a:xfrm>
          <a:custGeom>
            <a:avLst/>
            <a:gdLst/>
            <a:ahLst/>
            <a:cxnLst/>
            <a:rect r="r" b="b" t="t" l="l"/>
            <a:pathLst>
              <a:path h="1701005" w="1603198">
                <a:moveTo>
                  <a:pt x="0" y="0"/>
                </a:moveTo>
                <a:lnTo>
                  <a:pt x="1603198" y="0"/>
                </a:lnTo>
                <a:lnTo>
                  <a:pt x="1603198" y="1701006"/>
                </a:lnTo>
                <a:lnTo>
                  <a:pt x="0" y="1701006"/>
                </a:lnTo>
                <a:lnTo>
                  <a:pt x="0" y="0"/>
                </a:lnTo>
                <a:close/>
              </a:path>
            </a:pathLst>
          </a:custGeom>
          <a:blipFill>
            <a:blip r:embed="rId4">
              <a:alphaModFix amt="31999"/>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555696" y="1679656"/>
            <a:ext cx="1603198" cy="1701005"/>
          </a:xfrm>
          <a:custGeom>
            <a:avLst/>
            <a:gdLst/>
            <a:ahLst/>
            <a:cxnLst/>
            <a:rect r="r" b="b" t="t" l="l"/>
            <a:pathLst>
              <a:path h="1701005" w="1603198">
                <a:moveTo>
                  <a:pt x="0" y="0"/>
                </a:moveTo>
                <a:lnTo>
                  <a:pt x="1603198" y="0"/>
                </a:lnTo>
                <a:lnTo>
                  <a:pt x="1603198" y="1701005"/>
                </a:lnTo>
                <a:lnTo>
                  <a:pt x="0" y="1701005"/>
                </a:lnTo>
                <a:lnTo>
                  <a:pt x="0" y="0"/>
                </a:lnTo>
                <a:close/>
              </a:path>
            </a:pathLst>
          </a:custGeom>
          <a:blipFill>
            <a:blip r:embed="rId4">
              <a:alphaModFix amt="31999"/>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305199" y="2599832"/>
            <a:ext cx="1603198" cy="1701005"/>
          </a:xfrm>
          <a:custGeom>
            <a:avLst/>
            <a:gdLst/>
            <a:ahLst/>
            <a:cxnLst/>
            <a:rect r="r" b="b" t="t" l="l"/>
            <a:pathLst>
              <a:path h="1701005" w="1603198">
                <a:moveTo>
                  <a:pt x="0" y="0"/>
                </a:moveTo>
                <a:lnTo>
                  <a:pt x="1603197" y="0"/>
                </a:lnTo>
                <a:lnTo>
                  <a:pt x="1603197" y="1701005"/>
                </a:lnTo>
                <a:lnTo>
                  <a:pt x="0" y="1701005"/>
                </a:lnTo>
                <a:lnTo>
                  <a:pt x="0" y="0"/>
                </a:lnTo>
                <a:close/>
              </a:path>
            </a:pathLst>
          </a:custGeom>
          <a:blipFill>
            <a:blip r:embed="rId4">
              <a:alphaModFix amt="31999"/>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697091" y="4149234"/>
            <a:ext cx="1603198" cy="1701005"/>
          </a:xfrm>
          <a:custGeom>
            <a:avLst/>
            <a:gdLst/>
            <a:ahLst/>
            <a:cxnLst/>
            <a:rect r="r" b="b" t="t" l="l"/>
            <a:pathLst>
              <a:path h="1701005" w="1603198">
                <a:moveTo>
                  <a:pt x="0" y="0"/>
                </a:moveTo>
                <a:lnTo>
                  <a:pt x="1603198" y="0"/>
                </a:lnTo>
                <a:lnTo>
                  <a:pt x="1603198" y="1701005"/>
                </a:lnTo>
                <a:lnTo>
                  <a:pt x="0" y="1701005"/>
                </a:lnTo>
                <a:lnTo>
                  <a:pt x="0" y="0"/>
                </a:lnTo>
                <a:close/>
              </a:path>
            </a:pathLst>
          </a:custGeom>
          <a:blipFill>
            <a:blip r:embed="rId4">
              <a:alphaModFix amt="31999"/>
              <a:extLst>
                <a:ext uri="{96DAC541-7B7A-43D3-8B79-37D633B846F1}">
                  <asvg:svgBlip xmlns:asvg="http://schemas.microsoft.com/office/drawing/2016/SVG/main" r:embed="rId5"/>
                </a:ext>
              </a:extLst>
            </a:blip>
            <a:stretch>
              <a:fillRect l="0" t="0" r="0" b="0"/>
            </a:stretch>
          </a:blipFill>
        </p:spPr>
      </p:sp>
      <p:grpSp>
        <p:nvGrpSpPr>
          <p:cNvPr name="Group 13" id="13"/>
          <p:cNvGrpSpPr>
            <a:grpSpLocks noChangeAspect="true"/>
          </p:cNvGrpSpPr>
          <p:nvPr/>
        </p:nvGrpSpPr>
        <p:grpSpPr>
          <a:xfrm rot="0">
            <a:off x="697091" y="2099717"/>
            <a:ext cx="2561899" cy="2561888"/>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1327" t="-35920" r="-612" b="0"/>
              </a:stretch>
            </a:blipFill>
          </p:spPr>
        </p:sp>
      </p:grpSp>
      <p:sp>
        <p:nvSpPr>
          <p:cNvPr name="Freeform 15" id="15"/>
          <p:cNvSpPr/>
          <p:nvPr/>
        </p:nvSpPr>
        <p:spPr>
          <a:xfrm flipH="false" flipV="false" rot="-1920665">
            <a:off x="495057" y="1841649"/>
            <a:ext cx="2965968" cy="2928219"/>
          </a:xfrm>
          <a:custGeom>
            <a:avLst/>
            <a:gdLst/>
            <a:ahLst/>
            <a:cxnLst/>
            <a:rect r="r" b="b" t="t" l="l"/>
            <a:pathLst>
              <a:path h="2928219" w="2965968">
                <a:moveTo>
                  <a:pt x="0" y="0"/>
                </a:moveTo>
                <a:lnTo>
                  <a:pt x="2965967" y="0"/>
                </a:lnTo>
                <a:lnTo>
                  <a:pt x="2965967" y="2928219"/>
                </a:lnTo>
                <a:lnTo>
                  <a:pt x="0" y="292821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0">
            <a:off x="8530884" y="891624"/>
            <a:ext cx="491196"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4/46</a:t>
            </a:r>
          </a:p>
        </p:txBody>
      </p:sp>
      <p:sp>
        <p:nvSpPr>
          <p:cNvPr name="TextBox 17" id="17"/>
          <p:cNvSpPr txBox="true"/>
          <p:nvPr/>
        </p:nvSpPr>
        <p:spPr>
          <a:xfrm rot="0">
            <a:off x="6446901" y="6276975"/>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18" id="18"/>
          <p:cNvSpPr txBox="true"/>
          <p:nvPr/>
        </p:nvSpPr>
        <p:spPr>
          <a:xfrm rot="0">
            <a:off x="764723" y="736049"/>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TextBox 19" id="19"/>
          <p:cNvSpPr txBox="true"/>
          <p:nvPr/>
        </p:nvSpPr>
        <p:spPr>
          <a:xfrm rot="0">
            <a:off x="3287189" y="1753082"/>
            <a:ext cx="5907411" cy="522732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a:rPr>
              <a:t>Aujourd'hui, par ma voix, le SRPFIQ tient à célébrer le dévouement de nos mamans-relais, de l’ensemble de son équipe et la formidable contribution de nos sympathisants et donateurs. </a:t>
            </a:r>
          </a:p>
          <a:p>
            <a:pPr>
              <a:lnSpc>
                <a:spcPts val="1679"/>
              </a:lnSpc>
              <a:spcBef>
                <a:spcPct val="0"/>
              </a:spcBef>
            </a:pPr>
          </a:p>
          <a:p>
            <a:pPr>
              <a:lnSpc>
                <a:spcPts val="1679"/>
              </a:lnSpc>
              <a:spcBef>
                <a:spcPct val="0"/>
              </a:spcBef>
            </a:pPr>
            <a:r>
              <a:rPr lang="en-US" sz="1200">
                <a:solidFill>
                  <a:srgbClr val="000000"/>
                </a:solidFill>
                <a:latin typeface="Libre Baskerville"/>
              </a:rPr>
              <a:t>À</a:t>
            </a:r>
            <a:r>
              <a:rPr lang="en-US" sz="1200">
                <a:solidFill>
                  <a:srgbClr val="000000"/>
                </a:solidFill>
                <a:latin typeface="Libre Baskerville"/>
              </a:rPr>
              <a:t> vous mamans-relais, vous avez choisi de consacrer votre temps, votre énergie et votre cœur aux familles qui se trouvent dans des situations délicates et/ou difficiles. Sachez que chaque geste, chaque sourire, chaque parole que vous échangez avec nos bénéficiaires est une source de réconfort et de soutien. Votre présence chaleureuse nous rappelle à toutes que nous ne sommes pas seules. Vous nous montrez que la solidarité féminine est une force indomptable qui fait de notre organisme un village fort et fier.  Notre travail a un impact inestimable sur leur vie mais aussi dans la société québécoise. </a:t>
            </a:r>
          </a:p>
          <a:p>
            <a:pPr>
              <a:lnSpc>
                <a:spcPts val="1679"/>
              </a:lnSpc>
              <a:spcBef>
                <a:spcPct val="0"/>
              </a:spcBef>
            </a:pPr>
          </a:p>
          <a:p>
            <a:pPr>
              <a:lnSpc>
                <a:spcPts val="1679"/>
              </a:lnSpc>
              <a:spcBef>
                <a:spcPct val="0"/>
              </a:spcBef>
            </a:pPr>
            <a:r>
              <a:rPr lang="en-US" sz="1200">
                <a:solidFill>
                  <a:srgbClr val="000000"/>
                </a:solidFill>
                <a:latin typeface="Libre Baskerville"/>
              </a:rPr>
              <a:t>Je tiens à tous vous remercier du fond du cœur pour votre engagement indéfectible envers nos familles. </a:t>
            </a:r>
          </a:p>
          <a:p>
            <a:pPr>
              <a:lnSpc>
                <a:spcPts val="1679"/>
              </a:lnSpc>
              <a:spcBef>
                <a:spcPct val="0"/>
              </a:spcBef>
            </a:pPr>
          </a:p>
          <a:p>
            <a:pPr>
              <a:lnSpc>
                <a:spcPts val="1679"/>
              </a:lnSpc>
              <a:spcBef>
                <a:spcPct val="0"/>
              </a:spcBef>
            </a:pPr>
            <a:r>
              <a:rPr lang="en-US" sz="1200">
                <a:solidFill>
                  <a:srgbClr val="000000"/>
                </a:solidFill>
                <a:latin typeface="Libre Baskerville"/>
              </a:rPr>
              <a:t>Merci!</a:t>
            </a:r>
          </a:p>
          <a:p>
            <a:pPr>
              <a:lnSpc>
                <a:spcPts val="1679"/>
              </a:lnSpc>
              <a:spcBef>
                <a:spcPct val="0"/>
              </a:spcBef>
            </a:pPr>
          </a:p>
          <a:p>
            <a:pPr>
              <a:lnSpc>
                <a:spcPts val="1679"/>
              </a:lnSpc>
              <a:spcBef>
                <a:spcPct val="0"/>
              </a:spcBef>
            </a:pPr>
          </a:p>
          <a:p>
            <a:pPr>
              <a:lnSpc>
                <a:spcPts val="1679"/>
              </a:lnSpc>
              <a:spcBef>
                <a:spcPct val="0"/>
              </a:spcBef>
            </a:pPr>
          </a:p>
          <a:p>
            <a:pPr>
              <a:lnSpc>
                <a:spcPts val="1679"/>
              </a:lnSpc>
              <a:spcBef>
                <a:spcPct val="0"/>
              </a:spcBef>
            </a:pPr>
          </a:p>
          <a:p>
            <a:pPr>
              <a:lnSpc>
                <a:spcPts val="1679"/>
              </a:lnSpc>
              <a:spcBef>
                <a:spcPct val="0"/>
              </a:spcBef>
            </a:pPr>
          </a:p>
          <a:p>
            <a:pPr>
              <a:lnSpc>
                <a:spcPts val="1679"/>
              </a:lnSpc>
              <a:spcBef>
                <a:spcPct val="0"/>
              </a:spcBef>
            </a:pPr>
          </a:p>
          <a:p>
            <a:pPr>
              <a:lnSpc>
                <a:spcPts val="1679"/>
              </a:lnSpc>
              <a:spcBef>
                <a:spcPct val="0"/>
              </a:spcBef>
            </a:pP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72224" y="-874749"/>
            <a:ext cx="10866910" cy="9127338"/>
            <a:chOff x="0" y="0"/>
            <a:chExt cx="4024782" cy="3380496"/>
          </a:xfrm>
        </p:grpSpPr>
        <p:sp>
          <p:nvSpPr>
            <p:cNvPr name="Freeform 3" id="3"/>
            <p:cNvSpPr/>
            <p:nvPr/>
          </p:nvSpPr>
          <p:spPr>
            <a:xfrm flipH="false" flipV="false" rot="0">
              <a:off x="0" y="0"/>
              <a:ext cx="4024781" cy="3380496"/>
            </a:xfrm>
            <a:custGeom>
              <a:avLst/>
              <a:gdLst/>
              <a:ahLst/>
              <a:cxnLst/>
              <a:rect r="r" b="b" t="t" l="l"/>
              <a:pathLst>
                <a:path h="3380496" w="4024781">
                  <a:moveTo>
                    <a:pt x="0" y="0"/>
                  </a:moveTo>
                  <a:lnTo>
                    <a:pt x="4024781" y="0"/>
                  </a:lnTo>
                  <a:lnTo>
                    <a:pt x="4024781" y="3380496"/>
                  </a:lnTo>
                  <a:lnTo>
                    <a:pt x="0" y="3380496"/>
                  </a:lnTo>
                  <a:close/>
                </a:path>
              </a:pathLst>
            </a:custGeom>
            <a:solidFill>
              <a:srgbClr val="F8EFE4"/>
            </a:solidFill>
          </p:spPr>
        </p:sp>
        <p:sp>
          <p:nvSpPr>
            <p:cNvPr name="TextBox 4" id="4"/>
            <p:cNvSpPr txBox="true"/>
            <p:nvPr/>
          </p:nvSpPr>
          <p:spPr>
            <a:xfrm>
              <a:off x="0" y="-28575"/>
              <a:ext cx="812800" cy="841375"/>
            </a:xfrm>
            <a:prstGeom prst="rect">
              <a:avLst/>
            </a:prstGeom>
          </p:spPr>
          <p:txBody>
            <a:bodyPr anchor="ctr" rtlCol="false" tIns="50800" lIns="50800" bIns="50800" rIns="50800"/>
            <a:lstStyle/>
            <a:p>
              <a:pPr algn="ctr" marL="302261" indent="-151130" lvl="1">
                <a:lnSpc>
                  <a:spcPts val="1960"/>
                </a:lnSpc>
                <a:buFont typeface="Arial"/>
                <a:buChar char="•"/>
              </a:pPr>
            </a:p>
          </p:txBody>
        </p:sp>
      </p:grpSp>
      <p:sp>
        <p:nvSpPr>
          <p:cNvPr name="AutoShape 5" id="5"/>
          <p:cNvSpPr/>
          <p:nvPr/>
        </p:nvSpPr>
        <p:spPr>
          <a:xfrm flipV="true">
            <a:off x="736282" y="1184910"/>
            <a:ext cx="8290560" cy="19050"/>
          </a:xfrm>
          <a:prstGeom prst="line">
            <a:avLst/>
          </a:prstGeom>
          <a:ln cap="flat" w="38100">
            <a:solidFill>
              <a:srgbClr val="000000"/>
            </a:solidFill>
            <a:prstDash val="solid"/>
            <a:headEnd type="none" len="sm" w="sm"/>
            <a:tailEnd type="none" len="sm" w="sm"/>
          </a:ln>
        </p:spPr>
      </p:sp>
      <p:sp>
        <p:nvSpPr>
          <p:cNvPr name="AutoShape 6" id="6"/>
          <p:cNvSpPr/>
          <p:nvPr/>
        </p:nvSpPr>
        <p:spPr>
          <a:xfrm>
            <a:off x="6456426" y="6197867"/>
            <a:ext cx="3316224" cy="0"/>
          </a:xfrm>
          <a:prstGeom prst="line">
            <a:avLst/>
          </a:prstGeom>
          <a:ln cap="flat" w="38100">
            <a:solidFill>
              <a:srgbClr val="000000"/>
            </a:solidFill>
            <a:prstDash val="solid"/>
            <a:headEnd type="none" len="sm" w="sm"/>
            <a:tailEnd type="none" len="sm" w="sm"/>
          </a:ln>
        </p:spPr>
      </p:sp>
      <p:sp>
        <p:nvSpPr>
          <p:cNvPr name="Freeform 7" id="7"/>
          <p:cNvSpPr/>
          <p:nvPr/>
        </p:nvSpPr>
        <p:spPr>
          <a:xfrm flipH="false" flipV="false" rot="0">
            <a:off x="2435355" y="2432419"/>
            <a:ext cx="5652788" cy="1225181"/>
          </a:xfrm>
          <a:custGeom>
            <a:avLst/>
            <a:gdLst/>
            <a:ahLst/>
            <a:cxnLst/>
            <a:rect r="r" b="b" t="t" l="l"/>
            <a:pathLst>
              <a:path h="1225181" w="5652788">
                <a:moveTo>
                  <a:pt x="0" y="0"/>
                </a:moveTo>
                <a:lnTo>
                  <a:pt x="5652788" y="0"/>
                </a:lnTo>
                <a:lnTo>
                  <a:pt x="5652788" y="1225181"/>
                </a:lnTo>
                <a:lnTo>
                  <a:pt x="0" y="1225181"/>
                </a:lnTo>
                <a:lnTo>
                  <a:pt x="0" y="0"/>
                </a:lnTo>
                <a:close/>
              </a:path>
            </a:pathLst>
          </a:custGeom>
          <a:blipFill>
            <a:blip r:embed="rId2"/>
            <a:stretch>
              <a:fillRect l="-12280" t="-116224" r="-11697" b="-106055"/>
            </a:stretch>
          </a:blipFill>
        </p:spPr>
      </p:sp>
      <p:sp>
        <p:nvSpPr>
          <p:cNvPr name="Freeform 8" id="8"/>
          <p:cNvSpPr/>
          <p:nvPr/>
        </p:nvSpPr>
        <p:spPr>
          <a:xfrm flipH="false" flipV="false" rot="2378254">
            <a:off x="-2755633" y="3148931"/>
            <a:ext cx="7232199" cy="6970032"/>
          </a:xfrm>
          <a:custGeom>
            <a:avLst/>
            <a:gdLst/>
            <a:ahLst/>
            <a:cxnLst/>
            <a:rect r="r" b="b" t="t" l="l"/>
            <a:pathLst>
              <a:path h="6970032" w="7232199">
                <a:moveTo>
                  <a:pt x="0" y="0"/>
                </a:moveTo>
                <a:lnTo>
                  <a:pt x="7232200" y="0"/>
                </a:lnTo>
                <a:lnTo>
                  <a:pt x="7232200" y="6970033"/>
                </a:lnTo>
                <a:lnTo>
                  <a:pt x="0" y="6970033"/>
                </a:lnTo>
                <a:lnTo>
                  <a:pt x="0" y="0"/>
                </a:lnTo>
                <a:close/>
              </a:path>
            </a:pathLst>
          </a:custGeom>
          <a:blipFill>
            <a:blip r:embed="rId3">
              <a:alphaModFix amt="26000"/>
            </a:blip>
            <a:stretch>
              <a:fillRect l="0" t="0" r="0" b="0"/>
            </a:stretch>
          </a:blipFill>
        </p:spPr>
      </p:sp>
      <p:sp>
        <p:nvSpPr>
          <p:cNvPr name="Freeform 9" id="9"/>
          <p:cNvSpPr/>
          <p:nvPr/>
        </p:nvSpPr>
        <p:spPr>
          <a:xfrm flipH="false" flipV="false" rot="0">
            <a:off x="736239" y="3762375"/>
            <a:ext cx="3660061" cy="1356931"/>
          </a:xfrm>
          <a:custGeom>
            <a:avLst/>
            <a:gdLst/>
            <a:ahLst/>
            <a:cxnLst/>
            <a:rect r="r" b="b" t="t" l="l"/>
            <a:pathLst>
              <a:path h="1356931" w="3660061">
                <a:moveTo>
                  <a:pt x="0" y="0"/>
                </a:moveTo>
                <a:lnTo>
                  <a:pt x="3660061" y="0"/>
                </a:lnTo>
                <a:lnTo>
                  <a:pt x="3660061" y="1356931"/>
                </a:lnTo>
                <a:lnTo>
                  <a:pt x="0" y="1356931"/>
                </a:lnTo>
                <a:lnTo>
                  <a:pt x="0" y="0"/>
                </a:lnTo>
                <a:close/>
              </a:path>
            </a:pathLst>
          </a:custGeom>
          <a:blipFill>
            <a:blip r:embed="rId4"/>
            <a:stretch>
              <a:fillRect l="-6329" t="-19207" r="-6725" b="-10216"/>
            </a:stretch>
          </a:blipFill>
        </p:spPr>
      </p:sp>
      <p:sp>
        <p:nvSpPr>
          <p:cNvPr name="Freeform 10" id="10"/>
          <p:cNvSpPr/>
          <p:nvPr/>
        </p:nvSpPr>
        <p:spPr>
          <a:xfrm flipH="false" flipV="false" rot="0">
            <a:off x="5632089" y="3762375"/>
            <a:ext cx="3350844" cy="1287360"/>
          </a:xfrm>
          <a:custGeom>
            <a:avLst/>
            <a:gdLst/>
            <a:ahLst/>
            <a:cxnLst/>
            <a:rect r="r" b="b" t="t" l="l"/>
            <a:pathLst>
              <a:path h="1287360" w="3350844">
                <a:moveTo>
                  <a:pt x="0" y="0"/>
                </a:moveTo>
                <a:lnTo>
                  <a:pt x="3350843" y="0"/>
                </a:lnTo>
                <a:lnTo>
                  <a:pt x="3350843" y="1287360"/>
                </a:lnTo>
                <a:lnTo>
                  <a:pt x="0" y="1287360"/>
                </a:lnTo>
                <a:lnTo>
                  <a:pt x="0" y="0"/>
                </a:lnTo>
                <a:close/>
              </a:path>
            </a:pathLst>
          </a:custGeom>
          <a:blipFill>
            <a:blip r:embed="rId5"/>
            <a:stretch>
              <a:fillRect l="-6806" t="-23830" r="-8544" b="-17569"/>
            </a:stretch>
          </a:blipFill>
        </p:spPr>
      </p:sp>
      <p:sp>
        <p:nvSpPr>
          <p:cNvPr name="TextBox 11" id="11"/>
          <p:cNvSpPr txBox="true"/>
          <p:nvPr/>
        </p:nvSpPr>
        <p:spPr>
          <a:xfrm rot="0">
            <a:off x="4872038" y="3522980"/>
            <a:ext cx="9525" cy="983615"/>
          </a:xfrm>
          <a:prstGeom prst="rect">
            <a:avLst/>
          </a:prstGeom>
        </p:spPr>
        <p:txBody>
          <a:bodyPr anchor="t" rtlCol="false" tIns="0" lIns="0" bIns="0" rIns="0">
            <a:spAutoFit/>
          </a:bodyPr>
          <a:lstStyle/>
          <a:p>
            <a:pPr algn="ctr">
              <a:lnSpc>
                <a:spcPts val="1960"/>
              </a:lnSpc>
            </a:pPr>
          </a:p>
          <a:p>
            <a:pPr algn="ctr">
              <a:lnSpc>
                <a:spcPts val="1960"/>
              </a:lnSpc>
            </a:pPr>
          </a:p>
          <a:p>
            <a:pPr algn="ctr">
              <a:lnSpc>
                <a:spcPts val="1960"/>
              </a:lnSpc>
            </a:pPr>
          </a:p>
          <a:p>
            <a:pPr algn="ctr">
              <a:lnSpc>
                <a:spcPts val="1960"/>
              </a:lnSpc>
              <a:spcBef>
                <a:spcPct val="0"/>
              </a:spcBef>
            </a:pPr>
          </a:p>
        </p:txBody>
      </p:sp>
      <p:sp>
        <p:nvSpPr>
          <p:cNvPr name="TextBox 12" id="12"/>
          <p:cNvSpPr txBox="true"/>
          <p:nvPr/>
        </p:nvSpPr>
        <p:spPr>
          <a:xfrm rot="0">
            <a:off x="6456426" y="6255017"/>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13" id="13"/>
          <p:cNvSpPr txBox="true"/>
          <p:nvPr/>
        </p:nvSpPr>
        <p:spPr>
          <a:xfrm rot="0">
            <a:off x="736239" y="1710013"/>
            <a:ext cx="6261604" cy="306705"/>
          </a:xfrm>
          <a:prstGeom prst="rect">
            <a:avLst/>
          </a:prstGeom>
        </p:spPr>
        <p:txBody>
          <a:bodyPr anchor="t" rtlCol="false" tIns="0" lIns="0" bIns="0" rIns="0">
            <a:spAutoFit/>
          </a:bodyPr>
          <a:lstStyle/>
          <a:p>
            <a:pPr algn="just">
              <a:lnSpc>
                <a:spcPts val="2520"/>
              </a:lnSpc>
              <a:spcBef>
                <a:spcPct val="0"/>
              </a:spcBef>
            </a:pPr>
            <a:r>
              <a:rPr lang="en-US" sz="1800">
                <a:solidFill>
                  <a:srgbClr val="EDA33A"/>
                </a:solidFill>
                <a:latin typeface="Libre Baskerville Bold"/>
              </a:rPr>
              <a:t>Extrait du rapport d'activités 2022-2023</a:t>
            </a:r>
          </a:p>
        </p:txBody>
      </p:sp>
      <p:sp>
        <p:nvSpPr>
          <p:cNvPr name="TextBox 14" id="14"/>
          <p:cNvSpPr txBox="true"/>
          <p:nvPr/>
        </p:nvSpPr>
        <p:spPr>
          <a:xfrm rot="0">
            <a:off x="736239" y="1287103"/>
            <a:ext cx="4895850" cy="356235"/>
          </a:xfrm>
          <a:prstGeom prst="rect">
            <a:avLst/>
          </a:prstGeom>
        </p:spPr>
        <p:txBody>
          <a:bodyPr anchor="t" rtlCol="false" tIns="0" lIns="0" bIns="0" rIns="0">
            <a:spAutoFit/>
          </a:bodyPr>
          <a:lstStyle/>
          <a:p>
            <a:pPr algn="just">
              <a:lnSpc>
                <a:spcPts val="2940"/>
              </a:lnSpc>
              <a:spcBef>
                <a:spcPct val="0"/>
              </a:spcBef>
            </a:pPr>
            <a:r>
              <a:rPr lang="en-US" sz="2100">
                <a:solidFill>
                  <a:srgbClr val="347406"/>
                </a:solidFill>
                <a:latin typeface="Libre Baskerville Bold"/>
              </a:rPr>
              <a:t>Organisme porteur du projet lotus </a:t>
            </a:r>
          </a:p>
        </p:txBody>
      </p:sp>
      <p:sp>
        <p:nvSpPr>
          <p:cNvPr name="TextBox 15" id="15"/>
          <p:cNvSpPr txBox="true"/>
          <p:nvPr/>
        </p:nvSpPr>
        <p:spPr>
          <a:xfrm rot="0">
            <a:off x="8453493" y="906145"/>
            <a:ext cx="611494" cy="240665"/>
          </a:xfrm>
          <a:prstGeom prst="rect">
            <a:avLst/>
          </a:prstGeom>
        </p:spPr>
        <p:txBody>
          <a:bodyPr anchor="t" rtlCol="false" tIns="0" lIns="0" bIns="0" rIns="0">
            <a:spAutoFit/>
          </a:bodyPr>
          <a:lstStyle/>
          <a:p>
            <a:pPr algn="ctr">
              <a:lnSpc>
                <a:spcPts val="1960"/>
              </a:lnSpc>
            </a:pPr>
            <a:r>
              <a:rPr lang="en-US" sz="1400">
                <a:solidFill>
                  <a:srgbClr val="347406"/>
                </a:solidFill>
                <a:latin typeface="Libre Baskerville Bold"/>
              </a:rPr>
              <a:t>40/46</a:t>
            </a:r>
          </a:p>
        </p:txBody>
      </p:sp>
      <p:sp>
        <p:nvSpPr>
          <p:cNvPr name="TextBox 16" id="16"/>
          <p:cNvSpPr txBox="true"/>
          <p:nvPr/>
        </p:nvSpPr>
        <p:spPr>
          <a:xfrm rot="0">
            <a:off x="731520" y="750570"/>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Freeform 17" id="17"/>
          <p:cNvSpPr/>
          <p:nvPr/>
        </p:nvSpPr>
        <p:spPr>
          <a:xfrm flipH="false" flipV="false" rot="0">
            <a:off x="4191637" y="4582268"/>
            <a:ext cx="1645114" cy="1645114"/>
          </a:xfrm>
          <a:custGeom>
            <a:avLst/>
            <a:gdLst/>
            <a:ahLst/>
            <a:cxnLst/>
            <a:rect r="r" b="b" t="t" l="l"/>
            <a:pathLst>
              <a:path h="1645114" w="1645114">
                <a:moveTo>
                  <a:pt x="0" y="0"/>
                </a:moveTo>
                <a:lnTo>
                  <a:pt x="1645114" y="0"/>
                </a:lnTo>
                <a:lnTo>
                  <a:pt x="1645114" y="1645114"/>
                </a:lnTo>
                <a:lnTo>
                  <a:pt x="0" y="1645114"/>
                </a:lnTo>
                <a:lnTo>
                  <a:pt x="0" y="0"/>
                </a:lnTo>
                <a:close/>
              </a:path>
            </a:pathLst>
          </a:custGeom>
          <a:blipFill>
            <a:blip r:embed="rId6"/>
            <a:stretch>
              <a:fillRect l="0" t="0" r="0" b="0"/>
            </a:stretch>
          </a:blipFill>
        </p:spPr>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66524" y="-1058749"/>
            <a:ext cx="10866910" cy="9127338"/>
            <a:chOff x="0" y="0"/>
            <a:chExt cx="4024782" cy="3380496"/>
          </a:xfrm>
        </p:grpSpPr>
        <p:sp>
          <p:nvSpPr>
            <p:cNvPr name="Freeform 3" id="3"/>
            <p:cNvSpPr/>
            <p:nvPr/>
          </p:nvSpPr>
          <p:spPr>
            <a:xfrm flipH="false" flipV="false" rot="0">
              <a:off x="0" y="0"/>
              <a:ext cx="4024781" cy="3380496"/>
            </a:xfrm>
            <a:custGeom>
              <a:avLst/>
              <a:gdLst/>
              <a:ahLst/>
              <a:cxnLst/>
              <a:rect r="r" b="b" t="t" l="l"/>
              <a:pathLst>
                <a:path h="3380496" w="4024781">
                  <a:moveTo>
                    <a:pt x="0" y="0"/>
                  </a:moveTo>
                  <a:lnTo>
                    <a:pt x="4024781" y="0"/>
                  </a:lnTo>
                  <a:lnTo>
                    <a:pt x="4024781" y="3380496"/>
                  </a:lnTo>
                  <a:lnTo>
                    <a:pt x="0" y="3380496"/>
                  </a:lnTo>
                  <a:close/>
                </a:path>
              </a:pathLst>
            </a:custGeom>
            <a:solidFill>
              <a:srgbClr val="F8EFE4"/>
            </a:solidFill>
          </p:spPr>
        </p:sp>
        <p:sp>
          <p:nvSpPr>
            <p:cNvPr name="TextBox 4" id="4"/>
            <p:cNvSpPr txBox="true"/>
            <p:nvPr/>
          </p:nvSpPr>
          <p:spPr>
            <a:xfrm>
              <a:off x="0" y="-28575"/>
              <a:ext cx="812800" cy="841375"/>
            </a:xfrm>
            <a:prstGeom prst="rect">
              <a:avLst/>
            </a:prstGeom>
          </p:spPr>
          <p:txBody>
            <a:bodyPr anchor="ctr" rtlCol="false" tIns="50800" lIns="50800" bIns="50800" rIns="50800"/>
            <a:lstStyle/>
            <a:p>
              <a:pPr algn="ctr" marL="302261" indent="-151130" lvl="1">
                <a:lnSpc>
                  <a:spcPts val="1960"/>
                </a:lnSpc>
                <a:buFont typeface="Arial"/>
                <a:buChar char="•"/>
              </a:pPr>
            </a:p>
          </p:txBody>
        </p:sp>
      </p:grpSp>
      <p:sp>
        <p:nvSpPr>
          <p:cNvPr name="Freeform 5" id="5"/>
          <p:cNvSpPr/>
          <p:nvPr/>
        </p:nvSpPr>
        <p:spPr>
          <a:xfrm flipH="false" flipV="false" rot="0">
            <a:off x="208955" y="1194435"/>
            <a:ext cx="9426023" cy="5063490"/>
          </a:xfrm>
          <a:custGeom>
            <a:avLst/>
            <a:gdLst/>
            <a:ahLst/>
            <a:cxnLst/>
            <a:rect r="r" b="b" t="t" l="l"/>
            <a:pathLst>
              <a:path h="5063490" w="9426023">
                <a:moveTo>
                  <a:pt x="0" y="0"/>
                </a:moveTo>
                <a:lnTo>
                  <a:pt x="9426024" y="0"/>
                </a:lnTo>
                <a:lnTo>
                  <a:pt x="9426024" y="5063490"/>
                </a:lnTo>
                <a:lnTo>
                  <a:pt x="0" y="5063490"/>
                </a:lnTo>
                <a:lnTo>
                  <a:pt x="0" y="0"/>
                </a:lnTo>
                <a:close/>
              </a:path>
            </a:pathLst>
          </a:custGeom>
          <a:blipFill>
            <a:blip r:embed="rId2">
              <a:alphaModFix amt="9999"/>
              <a:extLst>
                <a:ext uri="{96DAC541-7B7A-43D3-8B79-37D633B846F1}">
                  <asvg:svgBlip xmlns:asvg="http://schemas.microsoft.com/office/drawing/2016/SVG/main" r:embed="rId3"/>
                </a:ext>
              </a:extLst>
            </a:blip>
            <a:stretch>
              <a:fillRect l="0" t="0" r="0" b="0"/>
            </a:stretch>
          </a:blipFill>
        </p:spPr>
      </p:sp>
      <p:sp>
        <p:nvSpPr>
          <p:cNvPr name="AutoShape 6" id="6"/>
          <p:cNvSpPr/>
          <p:nvPr/>
        </p:nvSpPr>
        <p:spPr>
          <a:xfrm flipV="true">
            <a:off x="731520" y="1184910"/>
            <a:ext cx="8290560" cy="19050"/>
          </a:xfrm>
          <a:prstGeom prst="line">
            <a:avLst/>
          </a:prstGeom>
          <a:ln cap="flat" w="38100">
            <a:solidFill>
              <a:srgbClr val="000000"/>
            </a:solidFill>
            <a:prstDash val="solid"/>
            <a:headEnd type="none" len="sm" w="sm"/>
            <a:tailEnd type="none" len="sm" w="sm"/>
          </a:ln>
        </p:spPr>
      </p:sp>
      <p:sp>
        <p:nvSpPr>
          <p:cNvPr name="AutoShape 7" id="7"/>
          <p:cNvSpPr/>
          <p:nvPr/>
        </p:nvSpPr>
        <p:spPr>
          <a:xfrm>
            <a:off x="6446901" y="6257925"/>
            <a:ext cx="3316224" cy="0"/>
          </a:xfrm>
          <a:prstGeom prst="line">
            <a:avLst/>
          </a:prstGeom>
          <a:ln cap="flat" w="38100">
            <a:solidFill>
              <a:srgbClr val="000000"/>
            </a:solidFill>
            <a:prstDash val="solid"/>
            <a:headEnd type="none" len="sm" w="sm"/>
            <a:tailEnd type="none" len="sm" w="sm"/>
          </a:ln>
        </p:spPr>
      </p:sp>
      <p:sp>
        <p:nvSpPr>
          <p:cNvPr name="TextBox 8" id="8"/>
          <p:cNvSpPr txBox="true"/>
          <p:nvPr/>
        </p:nvSpPr>
        <p:spPr>
          <a:xfrm rot="0">
            <a:off x="6473616" y="6276975"/>
            <a:ext cx="2473077"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a:rPr>
              <a:t>Montre-moi la voie...</a:t>
            </a:r>
          </a:p>
        </p:txBody>
      </p:sp>
      <p:sp>
        <p:nvSpPr>
          <p:cNvPr name="TextBox 9" id="9"/>
          <p:cNvSpPr txBox="true"/>
          <p:nvPr/>
        </p:nvSpPr>
        <p:spPr>
          <a:xfrm rot="0">
            <a:off x="8387837" y="906145"/>
            <a:ext cx="707563" cy="240665"/>
          </a:xfrm>
          <a:prstGeom prst="rect">
            <a:avLst/>
          </a:prstGeom>
        </p:spPr>
        <p:txBody>
          <a:bodyPr anchor="t" rtlCol="false" tIns="0" lIns="0" bIns="0" rIns="0">
            <a:spAutoFit/>
          </a:bodyPr>
          <a:lstStyle/>
          <a:p>
            <a:pPr algn="ctr">
              <a:lnSpc>
                <a:spcPts val="1960"/>
              </a:lnSpc>
            </a:pPr>
            <a:r>
              <a:rPr lang="en-US" sz="1400">
                <a:solidFill>
                  <a:srgbClr val="347406"/>
                </a:solidFill>
                <a:latin typeface="Libre Baskerville Bold"/>
              </a:rPr>
              <a:t>41/46 </a:t>
            </a:r>
          </a:p>
        </p:txBody>
      </p:sp>
      <p:sp>
        <p:nvSpPr>
          <p:cNvPr name="TextBox 10" id="10"/>
          <p:cNvSpPr txBox="true"/>
          <p:nvPr/>
        </p:nvSpPr>
        <p:spPr>
          <a:xfrm rot="0">
            <a:off x="779057" y="750570"/>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grpSp>
        <p:nvGrpSpPr>
          <p:cNvPr name="Group 11" id="11"/>
          <p:cNvGrpSpPr/>
          <p:nvPr/>
        </p:nvGrpSpPr>
        <p:grpSpPr>
          <a:xfrm rot="0">
            <a:off x="-428270" y="2204137"/>
            <a:ext cx="10579002" cy="914467"/>
            <a:chOff x="0" y="0"/>
            <a:chExt cx="5529567" cy="477985"/>
          </a:xfrm>
        </p:grpSpPr>
        <p:sp>
          <p:nvSpPr>
            <p:cNvPr name="Freeform 12" id="12"/>
            <p:cNvSpPr/>
            <p:nvPr/>
          </p:nvSpPr>
          <p:spPr>
            <a:xfrm flipH="false" flipV="false" rot="0">
              <a:off x="0" y="0"/>
              <a:ext cx="5529568" cy="477985"/>
            </a:xfrm>
            <a:custGeom>
              <a:avLst/>
              <a:gdLst/>
              <a:ahLst/>
              <a:cxnLst/>
              <a:rect r="r" b="b" t="t" l="l"/>
              <a:pathLst>
                <a:path h="477985" w="5529568">
                  <a:moveTo>
                    <a:pt x="0" y="0"/>
                  </a:moveTo>
                  <a:lnTo>
                    <a:pt x="5529568" y="0"/>
                  </a:lnTo>
                  <a:lnTo>
                    <a:pt x="5529568" y="477985"/>
                  </a:lnTo>
                  <a:lnTo>
                    <a:pt x="0" y="477985"/>
                  </a:lnTo>
                  <a:close/>
                </a:path>
              </a:pathLst>
            </a:custGeom>
            <a:solidFill>
              <a:srgbClr val="FABA9E">
                <a:alpha val="73725"/>
              </a:srgbClr>
            </a:solidFill>
          </p:spPr>
        </p:sp>
        <p:sp>
          <p:nvSpPr>
            <p:cNvPr name="TextBox 13" id="13"/>
            <p:cNvSpPr txBox="true"/>
            <p:nvPr/>
          </p:nvSpPr>
          <p:spPr>
            <a:xfrm>
              <a:off x="0" y="-28575"/>
              <a:ext cx="812800" cy="841375"/>
            </a:xfrm>
            <a:prstGeom prst="rect">
              <a:avLst/>
            </a:prstGeom>
          </p:spPr>
          <p:txBody>
            <a:bodyPr anchor="ctr" rtlCol="false" tIns="35996" lIns="35996" bIns="35996" rIns="35996"/>
            <a:lstStyle/>
            <a:p>
              <a:pPr algn="ctr">
                <a:lnSpc>
                  <a:spcPts val="1420"/>
                </a:lnSpc>
              </a:pPr>
            </a:p>
          </p:txBody>
        </p:sp>
      </p:grpSp>
      <p:sp>
        <p:nvSpPr>
          <p:cNvPr name="TextBox 14" id="14"/>
          <p:cNvSpPr txBox="true"/>
          <p:nvPr/>
        </p:nvSpPr>
        <p:spPr>
          <a:xfrm rot="0">
            <a:off x="696506" y="2382118"/>
            <a:ext cx="8381328" cy="431015"/>
          </a:xfrm>
          <a:prstGeom prst="rect">
            <a:avLst/>
          </a:prstGeom>
        </p:spPr>
        <p:txBody>
          <a:bodyPr anchor="t" rtlCol="false" tIns="0" lIns="0" bIns="0" rIns="0">
            <a:spAutoFit/>
          </a:bodyPr>
          <a:lstStyle/>
          <a:p>
            <a:pPr algn="ctr">
              <a:lnSpc>
                <a:spcPts val="1760"/>
              </a:lnSpc>
            </a:pPr>
            <a:r>
              <a:rPr lang="en-US" sz="1173">
                <a:solidFill>
                  <a:srgbClr val="347406"/>
                </a:solidFill>
                <a:latin typeface="Libre Baskerville Bold"/>
              </a:rPr>
              <a:t>Au SRPFIQ, notre prémisse est de reconnaître à la mère immigrante : force, résilience et potentiel de mobilisation. La période périnatale est un «prétexte», un moment de vie propice pour se tendre la main.</a:t>
            </a:r>
          </a:p>
        </p:txBody>
      </p:sp>
      <p:grpSp>
        <p:nvGrpSpPr>
          <p:cNvPr name="Group 15" id="15"/>
          <p:cNvGrpSpPr/>
          <p:nvPr/>
        </p:nvGrpSpPr>
        <p:grpSpPr>
          <a:xfrm rot="0">
            <a:off x="7802729" y="1330728"/>
            <a:ext cx="1143964" cy="831193"/>
            <a:chOff x="0" y="0"/>
            <a:chExt cx="1525285" cy="1108257"/>
          </a:xfrm>
        </p:grpSpPr>
        <p:sp>
          <p:nvSpPr>
            <p:cNvPr name="Freeform 16" id="16"/>
            <p:cNvSpPr/>
            <p:nvPr/>
          </p:nvSpPr>
          <p:spPr>
            <a:xfrm flipH="false" flipV="false" rot="0">
              <a:off x="88323" y="0"/>
              <a:ext cx="1436962" cy="1108257"/>
            </a:xfrm>
            <a:custGeom>
              <a:avLst/>
              <a:gdLst/>
              <a:ahLst/>
              <a:cxnLst/>
              <a:rect r="r" b="b" t="t" l="l"/>
              <a:pathLst>
                <a:path h="1108257" w="1436962">
                  <a:moveTo>
                    <a:pt x="0" y="0"/>
                  </a:moveTo>
                  <a:lnTo>
                    <a:pt x="1436962" y="0"/>
                  </a:lnTo>
                  <a:lnTo>
                    <a:pt x="1436962" y="1108257"/>
                  </a:lnTo>
                  <a:lnTo>
                    <a:pt x="0" y="1108257"/>
                  </a:lnTo>
                  <a:lnTo>
                    <a:pt x="0" y="0"/>
                  </a:lnTo>
                  <a:close/>
                </a:path>
              </a:pathLst>
            </a:custGeom>
            <a:blipFill>
              <a:blip r:embed="rId4">
                <a:alphaModFix amt="53000"/>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814669" y="477569"/>
              <a:ext cx="483191" cy="512670"/>
            </a:xfrm>
            <a:custGeom>
              <a:avLst/>
              <a:gdLst/>
              <a:ahLst/>
              <a:cxnLst/>
              <a:rect r="r" b="b" t="t" l="l"/>
              <a:pathLst>
                <a:path h="512670" w="483191">
                  <a:moveTo>
                    <a:pt x="0" y="0"/>
                  </a:moveTo>
                  <a:lnTo>
                    <a:pt x="483191" y="0"/>
                  </a:lnTo>
                  <a:lnTo>
                    <a:pt x="483191" y="512670"/>
                  </a:lnTo>
                  <a:lnTo>
                    <a:pt x="0" y="512670"/>
                  </a:lnTo>
                  <a:lnTo>
                    <a:pt x="0" y="0"/>
                  </a:lnTo>
                  <a:close/>
                </a:path>
              </a:pathLst>
            </a:custGeom>
            <a:blipFill>
              <a:blip r:embed="rId6">
                <a:alphaModFix amt="53000"/>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97978">
              <a:off x="279485" y="121107"/>
              <a:ext cx="527318" cy="559489"/>
            </a:xfrm>
            <a:custGeom>
              <a:avLst/>
              <a:gdLst/>
              <a:ahLst/>
              <a:cxnLst/>
              <a:rect r="r" b="b" t="t" l="l"/>
              <a:pathLst>
                <a:path h="559489" w="527318">
                  <a:moveTo>
                    <a:pt x="0" y="0"/>
                  </a:moveTo>
                  <a:lnTo>
                    <a:pt x="527319" y="0"/>
                  </a:lnTo>
                  <a:lnTo>
                    <a:pt x="527319" y="559489"/>
                  </a:lnTo>
                  <a:lnTo>
                    <a:pt x="0" y="559489"/>
                  </a:lnTo>
                  <a:lnTo>
                    <a:pt x="0" y="0"/>
                  </a:lnTo>
                  <a:close/>
                </a:path>
              </a:pathLst>
            </a:custGeom>
            <a:blipFill>
              <a:blip r:embed="rId6">
                <a:alphaModFix amt="53000"/>
                <a:extLst>
                  <a:ext uri="{96DAC541-7B7A-43D3-8B79-37D633B846F1}">
                    <asvg:svgBlip xmlns:asvg="http://schemas.microsoft.com/office/drawing/2016/SVG/main" r:embed="rId7"/>
                  </a:ext>
                </a:extLst>
              </a:blip>
              <a:stretch>
                <a:fillRect l="0" t="0" r="0" b="0"/>
              </a:stretch>
            </a:blipFill>
          </p:spPr>
        </p:sp>
        <p:sp>
          <p:nvSpPr>
            <p:cNvPr name="Freeform 19" id="19"/>
            <p:cNvSpPr/>
            <p:nvPr/>
          </p:nvSpPr>
          <p:spPr>
            <a:xfrm flipH="false" flipV="false" rot="0">
              <a:off x="727156" y="11534"/>
              <a:ext cx="475735" cy="504759"/>
            </a:xfrm>
            <a:custGeom>
              <a:avLst/>
              <a:gdLst/>
              <a:ahLst/>
              <a:cxnLst/>
              <a:rect r="r" b="b" t="t" l="l"/>
              <a:pathLst>
                <a:path h="504759" w="475735">
                  <a:moveTo>
                    <a:pt x="0" y="0"/>
                  </a:moveTo>
                  <a:lnTo>
                    <a:pt x="475735" y="0"/>
                  </a:lnTo>
                  <a:lnTo>
                    <a:pt x="475735" y="504759"/>
                  </a:lnTo>
                  <a:lnTo>
                    <a:pt x="0" y="504759"/>
                  </a:lnTo>
                  <a:lnTo>
                    <a:pt x="0" y="0"/>
                  </a:lnTo>
                  <a:close/>
                </a:path>
              </a:pathLst>
            </a:custGeom>
            <a:blipFill>
              <a:blip r:embed="rId6">
                <a:alphaModFix amt="53000"/>
                <a:extLst>
                  <a:ext uri="{96DAC541-7B7A-43D3-8B79-37D633B846F1}">
                    <asvg:svgBlip xmlns:asvg="http://schemas.microsoft.com/office/drawing/2016/SVG/main" r:embed="rId7"/>
                  </a:ext>
                </a:extLst>
              </a:blip>
              <a:stretch>
                <a:fillRect l="0" t="0" r="0" b="0"/>
              </a:stretch>
            </a:blipFill>
          </p:spPr>
        </p:sp>
        <p:sp>
          <p:nvSpPr>
            <p:cNvPr name="Freeform 20" id="20"/>
            <p:cNvSpPr/>
            <p:nvPr/>
          </p:nvSpPr>
          <p:spPr>
            <a:xfrm flipH="false" flipV="false" rot="0">
              <a:off x="394968" y="602189"/>
              <a:ext cx="476969" cy="506068"/>
            </a:xfrm>
            <a:custGeom>
              <a:avLst/>
              <a:gdLst/>
              <a:ahLst/>
              <a:cxnLst/>
              <a:rect r="r" b="b" t="t" l="l"/>
              <a:pathLst>
                <a:path h="506068" w="476969">
                  <a:moveTo>
                    <a:pt x="0" y="0"/>
                  </a:moveTo>
                  <a:lnTo>
                    <a:pt x="476969" y="0"/>
                  </a:lnTo>
                  <a:lnTo>
                    <a:pt x="476969" y="506068"/>
                  </a:lnTo>
                  <a:lnTo>
                    <a:pt x="0" y="506068"/>
                  </a:lnTo>
                  <a:lnTo>
                    <a:pt x="0" y="0"/>
                  </a:lnTo>
                  <a:close/>
                </a:path>
              </a:pathLst>
            </a:custGeom>
            <a:blipFill>
              <a:blip r:embed="rId6">
                <a:alphaModFix amt="53000"/>
                <a:extLst>
                  <a:ext uri="{96DAC541-7B7A-43D3-8B79-37D633B846F1}">
                    <asvg:svgBlip xmlns:asvg="http://schemas.microsoft.com/office/drawing/2016/SVG/main" r:embed="rId7"/>
                  </a:ext>
                </a:extLst>
              </a:blip>
              <a:stretch>
                <a:fillRect l="0" t="0" r="0" b="0"/>
              </a:stretch>
            </a:blipFill>
          </p:spPr>
        </p:sp>
        <p:sp>
          <p:nvSpPr>
            <p:cNvPr name="Freeform 21" id="21"/>
            <p:cNvSpPr/>
            <p:nvPr/>
          </p:nvSpPr>
          <p:spPr>
            <a:xfrm flipH="false" flipV="false" rot="0">
              <a:off x="0" y="392657"/>
              <a:ext cx="394968" cy="419064"/>
            </a:xfrm>
            <a:custGeom>
              <a:avLst/>
              <a:gdLst/>
              <a:ahLst/>
              <a:cxnLst/>
              <a:rect r="r" b="b" t="t" l="l"/>
              <a:pathLst>
                <a:path h="419064" w="394968">
                  <a:moveTo>
                    <a:pt x="0" y="0"/>
                  </a:moveTo>
                  <a:lnTo>
                    <a:pt x="394968" y="0"/>
                  </a:lnTo>
                  <a:lnTo>
                    <a:pt x="394968" y="419064"/>
                  </a:lnTo>
                  <a:lnTo>
                    <a:pt x="0" y="419064"/>
                  </a:lnTo>
                  <a:lnTo>
                    <a:pt x="0" y="0"/>
                  </a:lnTo>
                  <a:close/>
                </a:path>
              </a:pathLst>
            </a:custGeom>
            <a:blipFill>
              <a:blip r:embed="rId6">
                <a:alphaModFix amt="53000"/>
                <a:extLst>
                  <a:ext uri="{96DAC541-7B7A-43D3-8B79-37D633B846F1}">
                    <asvg:svgBlip xmlns:asvg="http://schemas.microsoft.com/office/drawing/2016/SVG/main" r:embed="rId7"/>
                  </a:ext>
                </a:extLst>
              </a:blip>
              <a:stretch>
                <a:fillRect l="0" t="0" r="0" b="0"/>
              </a:stretch>
            </a:blipFill>
          </p:spPr>
        </p:sp>
        <p:sp>
          <p:nvSpPr>
            <p:cNvPr name="Freeform 22" id="22"/>
            <p:cNvSpPr/>
            <p:nvPr/>
          </p:nvSpPr>
          <p:spPr>
            <a:xfrm flipH="false" flipV="false" rot="0">
              <a:off x="1202891" y="391842"/>
              <a:ext cx="322394" cy="342062"/>
            </a:xfrm>
            <a:custGeom>
              <a:avLst/>
              <a:gdLst/>
              <a:ahLst/>
              <a:cxnLst/>
              <a:rect r="r" b="b" t="t" l="l"/>
              <a:pathLst>
                <a:path h="342062" w="322394">
                  <a:moveTo>
                    <a:pt x="0" y="0"/>
                  </a:moveTo>
                  <a:lnTo>
                    <a:pt x="322394" y="0"/>
                  </a:lnTo>
                  <a:lnTo>
                    <a:pt x="322394" y="342062"/>
                  </a:lnTo>
                  <a:lnTo>
                    <a:pt x="0" y="342062"/>
                  </a:lnTo>
                  <a:lnTo>
                    <a:pt x="0" y="0"/>
                  </a:lnTo>
                  <a:close/>
                </a:path>
              </a:pathLst>
            </a:custGeom>
            <a:blipFill>
              <a:blip r:embed="rId6">
                <a:alphaModFix amt="53000"/>
                <a:extLst>
                  <a:ext uri="{96DAC541-7B7A-43D3-8B79-37D633B846F1}">
                    <asvg:svgBlip xmlns:asvg="http://schemas.microsoft.com/office/drawing/2016/SVG/main" r:embed="rId7"/>
                  </a:ext>
                </a:extLst>
              </a:blip>
              <a:stretch>
                <a:fillRect l="0" t="0" r="0" b="0"/>
              </a:stretch>
            </a:blipFill>
          </p:spPr>
        </p:sp>
      </p:grpSp>
      <p:sp>
        <p:nvSpPr>
          <p:cNvPr name="TextBox 23" id="23"/>
          <p:cNvSpPr txBox="true"/>
          <p:nvPr/>
        </p:nvSpPr>
        <p:spPr>
          <a:xfrm rot="0">
            <a:off x="1142755" y="1890522"/>
            <a:ext cx="3141161" cy="306705"/>
          </a:xfrm>
          <a:prstGeom prst="rect">
            <a:avLst/>
          </a:prstGeom>
        </p:spPr>
        <p:txBody>
          <a:bodyPr anchor="t" rtlCol="false" tIns="0" lIns="0" bIns="0" rIns="0">
            <a:spAutoFit/>
          </a:bodyPr>
          <a:lstStyle/>
          <a:p>
            <a:pPr>
              <a:lnSpc>
                <a:spcPts val="2519"/>
              </a:lnSpc>
              <a:spcBef>
                <a:spcPct val="0"/>
              </a:spcBef>
            </a:pPr>
            <a:r>
              <a:rPr lang="en-US" sz="1799">
                <a:solidFill>
                  <a:srgbClr val="CC097E"/>
                </a:solidFill>
                <a:latin typeface="Libre Baskerville Bold"/>
              </a:rPr>
              <a:t>Notre offre et ses effets</a:t>
            </a:r>
            <a:r>
              <a:rPr lang="en-US" sz="1799">
                <a:solidFill>
                  <a:srgbClr val="CC097E"/>
                </a:solidFill>
                <a:latin typeface="Libre Baskerville Bold"/>
              </a:rPr>
              <a:t> </a:t>
            </a:r>
          </a:p>
        </p:txBody>
      </p:sp>
      <p:sp>
        <p:nvSpPr>
          <p:cNvPr name="TextBox 24" id="24"/>
          <p:cNvSpPr txBox="true"/>
          <p:nvPr/>
        </p:nvSpPr>
        <p:spPr>
          <a:xfrm rot="0">
            <a:off x="1692357" y="3170340"/>
            <a:ext cx="2105298" cy="306705"/>
          </a:xfrm>
          <a:prstGeom prst="rect">
            <a:avLst/>
          </a:prstGeom>
        </p:spPr>
        <p:txBody>
          <a:bodyPr anchor="t" rtlCol="false" tIns="0" lIns="0" bIns="0" rIns="0">
            <a:spAutoFit/>
          </a:bodyPr>
          <a:lstStyle/>
          <a:p>
            <a:pPr>
              <a:lnSpc>
                <a:spcPts val="2520"/>
              </a:lnSpc>
              <a:spcBef>
                <a:spcPct val="0"/>
              </a:spcBef>
            </a:pPr>
            <a:r>
              <a:rPr lang="en-US" sz="1800">
                <a:solidFill>
                  <a:srgbClr val="EDA33A"/>
                </a:solidFill>
                <a:latin typeface="Libre Baskerville Bold"/>
              </a:rPr>
              <a:t>Le SRPFIQ offre:</a:t>
            </a:r>
          </a:p>
        </p:txBody>
      </p:sp>
      <p:sp>
        <p:nvSpPr>
          <p:cNvPr name="TextBox 25" id="25"/>
          <p:cNvSpPr txBox="true"/>
          <p:nvPr/>
        </p:nvSpPr>
        <p:spPr>
          <a:xfrm rot="0">
            <a:off x="1692357" y="3532146"/>
            <a:ext cx="2591559" cy="407670"/>
          </a:xfrm>
          <a:prstGeom prst="rect">
            <a:avLst/>
          </a:prstGeom>
        </p:spPr>
        <p:txBody>
          <a:bodyPr anchor="t" rtlCol="false" tIns="0" lIns="0" bIns="0" rIns="0">
            <a:spAutoFit/>
          </a:bodyPr>
          <a:lstStyle/>
          <a:p>
            <a:pPr marL="259080" indent="-129540" lvl="1">
              <a:lnSpc>
                <a:spcPts val="1679"/>
              </a:lnSpc>
              <a:buFont typeface="Arial"/>
              <a:buChar char="•"/>
            </a:pPr>
            <a:r>
              <a:rPr lang="en-US" sz="1200" u="none">
                <a:solidFill>
                  <a:srgbClr val="000000"/>
                </a:solidFill>
                <a:latin typeface="Libre Baskerville"/>
              </a:rPr>
              <a:t>leviers de reprise de pouvoir, empowerment</a:t>
            </a:r>
          </a:p>
        </p:txBody>
      </p:sp>
      <p:sp>
        <p:nvSpPr>
          <p:cNvPr name="TextBox 26" id="26"/>
          <p:cNvSpPr txBox="true"/>
          <p:nvPr/>
        </p:nvSpPr>
        <p:spPr>
          <a:xfrm rot="0">
            <a:off x="1692357" y="5046210"/>
            <a:ext cx="2591559" cy="617220"/>
          </a:xfrm>
          <a:prstGeom prst="rect">
            <a:avLst/>
          </a:prstGeom>
        </p:spPr>
        <p:txBody>
          <a:bodyPr anchor="t" rtlCol="false" tIns="0" lIns="0" bIns="0" rIns="0">
            <a:spAutoFit/>
          </a:bodyPr>
          <a:lstStyle/>
          <a:p>
            <a:pPr marL="259080" indent="-129540" lvl="1">
              <a:lnSpc>
                <a:spcPts val="1679"/>
              </a:lnSpc>
              <a:buFont typeface="Arial"/>
              <a:buChar char="•"/>
            </a:pPr>
            <a:r>
              <a:rPr lang="en-US" sz="1200" u="none">
                <a:solidFill>
                  <a:srgbClr val="000000"/>
                </a:solidFill>
                <a:latin typeface="Libre Baskerville"/>
              </a:rPr>
              <a:t>contact et accompagnement avec des sœurs de vécu,</a:t>
            </a:r>
          </a:p>
          <a:p>
            <a:pPr>
              <a:lnSpc>
                <a:spcPts val="1679"/>
              </a:lnSpc>
            </a:pPr>
            <a:r>
              <a:rPr lang="en-US" sz="1200" u="none">
                <a:solidFill>
                  <a:srgbClr val="000000"/>
                </a:solidFill>
                <a:latin typeface="Libre Baskerville"/>
              </a:rPr>
              <a:t>      des mamans-relais</a:t>
            </a:r>
          </a:p>
        </p:txBody>
      </p:sp>
      <p:sp>
        <p:nvSpPr>
          <p:cNvPr name="TextBox 27" id="27"/>
          <p:cNvSpPr txBox="true"/>
          <p:nvPr/>
        </p:nvSpPr>
        <p:spPr>
          <a:xfrm rot="0">
            <a:off x="1692357" y="4674846"/>
            <a:ext cx="1814568" cy="198120"/>
          </a:xfrm>
          <a:prstGeom prst="rect">
            <a:avLst/>
          </a:prstGeom>
        </p:spPr>
        <p:txBody>
          <a:bodyPr anchor="t" rtlCol="false" tIns="0" lIns="0" bIns="0" rIns="0">
            <a:spAutoFit/>
          </a:bodyPr>
          <a:lstStyle/>
          <a:p>
            <a:pPr marL="259080" indent="-129540" lvl="1">
              <a:lnSpc>
                <a:spcPts val="1679"/>
              </a:lnSpc>
              <a:buFont typeface="Arial"/>
              <a:buChar char="•"/>
            </a:pPr>
            <a:r>
              <a:rPr lang="en-US" sz="1200" u="none">
                <a:solidFill>
                  <a:srgbClr val="000000"/>
                </a:solidFill>
                <a:latin typeface="Libre Baskerville"/>
              </a:rPr>
              <a:t>espace sécuritaire</a:t>
            </a:r>
          </a:p>
        </p:txBody>
      </p:sp>
      <p:sp>
        <p:nvSpPr>
          <p:cNvPr name="TextBox 28" id="28"/>
          <p:cNvSpPr txBox="true"/>
          <p:nvPr/>
        </p:nvSpPr>
        <p:spPr>
          <a:xfrm rot="0">
            <a:off x="1692357" y="4303482"/>
            <a:ext cx="2034816" cy="198120"/>
          </a:xfrm>
          <a:prstGeom prst="rect">
            <a:avLst/>
          </a:prstGeom>
        </p:spPr>
        <p:txBody>
          <a:bodyPr anchor="t" rtlCol="false" tIns="0" lIns="0" bIns="0" rIns="0">
            <a:spAutoFit/>
          </a:bodyPr>
          <a:lstStyle/>
          <a:p>
            <a:pPr marL="259080" indent="-129540" lvl="1">
              <a:lnSpc>
                <a:spcPts val="1679"/>
              </a:lnSpc>
              <a:buFont typeface="Arial"/>
              <a:buChar char="•"/>
            </a:pPr>
            <a:r>
              <a:rPr lang="en-US" sz="1200" u="none">
                <a:solidFill>
                  <a:srgbClr val="000000"/>
                </a:solidFill>
                <a:latin typeface="Libre Baskerville"/>
              </a:rPr>
              <a:t>outils et opportunités </a:t>
            </a:r>
          </a:p>
        </p:txBody>
      </p:sp>
      <p:sp>
        <p:nvSpPr>
          <p:cNvPr name="TextBox 29" id="29"/>
          <p:cNvSpPr txBox="true"/>
          <p:nvPr/>
        </p:nvSpPr>
        <p:spPr>
          <a:xfrm rot="0">
            <a:off x="1692357" y="3994917"/>
            <a:ext cx="2140033" cy="198120"/>
          </a:xfrm>
          <a:prstGeom prst="rect">
            <a:avLst/>
          </a:prstGeom>
        </p:spPr>
        <p:txBody>
          <a:bodyPr anchor="t" rtlCol="false" tIns="0" lIns="0" bIns="0" rIns="0">
            <a:spAutoFit/>
          </a:bodyPr>
          <a:lstStyle/>
          <a:p>
            <a:pPr marL="259080" indent="-129540" lvl="1">
              <a:lnSpc>
                <a:spcPts val="1679"/>
              </a:lnSpc>
              <a:buFont typeface="Arial"/>
              <a:buChar char="•"/>
            </a:pPr>
            <a:r>
              <a:rPr lang="en-US" sz="1200" u="none">
                <a:solidFill>
                  <a:srgbClr val="000000"/>
                </a:solidFill>
                <a:latin typeface="Libre Baskerville"/>
              </a:rPr>
              <a:t>soutien psycho-émotif</a:t>
            </a:r>
          </a:p>
        </p:txBody>
      </p:sp>
      <p:sp>
        <p:nvSpPr>
          <p:cNvPr name="TextBox 30" id="30"/>
          <p:cNvSpPr txBox="true"/>
          <p:nvPr/>
        </p:nvSpPr>
        <p:spPr>
          <a:xfrm rot="0">
            <a:off x="5006518" y="5741369"/>
            <a:ext cx="2934196" cy="407670"/>
          </a:xfrm>
          <a:prstGeom prst="rect">
            <a:avLst/>
          </a:prstGeom>
        </p:spPr>
        <p:txBody>
          <a:bodyPr anchor="t" rtlCol="false" tIns="0" lIns="0" bIns="0" rIns="0">
            <a:spAutoFit/>
          </a:bodyPr>
          <a:lstStyle/>
          <a:p>
            <a:pPr marL="259080" indent="-129540" lvl="1">
              <a:lnSpc>
                <a:spcPts val="1679"/>
              </a:lnSpc>
              <a:buFont typeface="Arial"/>
              <a:buChar char="•"/>
            </a:pPr>
            <a:r>
              <a:rPr lang="en-US" sz="1200">
                <a:solidFill>
                  <a:srgbClr val="000000"/>
                </a:solidFill>
                <a:latin typeface="Libre Baskerville"/>
              </a:rPr>
              <a:t>réalisation du plein potentiel, transformation du parcours de vie</a:t>
            </a:r>
          </a:p>
        </p:txBody>
      </p:sp>
      <p:sp>
        <p:nvSpPr>
          <p:cNvPr name="TextBox 31" id="31"/>
          <p:cNvSpPr txBox="true"/>
          <p:nvPr/>
        </p:nvSpPr>
        <p:spPr>
          <a:xfrm rot="0">
            <a:off x="5006518" y="3532146"/>
            <a:ext cx="2405481" cy="407670"/>
          </a:xfrm>
          <a:prstGeom prst="rect">
            <a:avLst/>
          </a:prstGeom>
        </p:spPr>
        <p:txBody>
          <a:bodyPr anchor="t" rtlCol="false" tIns="0" lIns="0" bIns="0" rIns="0">
            <a:spAutoFit/>
          </a:bodyPr>
          <a:lstStyle/>
          <a:p>
            <a:pPr marL="259080" indent="-129540" lvl="1">
              <a:lnSpc>
                <a:spcPts val="1679"/>
              </a:lnSpc>
              <a:buFont typeface="Arial"/>
              <a:buChar char="•"/>
            </a:pPr>
            <a:r>
              <a:rPr lang="en-US" sz="1200">
                <a:solidFill>
                  <a:srgbClr val="000000"/>
                </a:solidFill>
                <a:latin typeface="Libre Baskerville"/>
              </a:rPr>
              <a:t>diminution du poids des</a:t>
            </a:r>
          </a:p>
          <a:p>
            <a:pPr>
              <a:lnSpc>
                <a:spcPts val="1679"/>
              </a:lnSpc>
            </a:pPr>
            <a:r>
              <a:rPr lang="en-US" sz="1200">
                <a:solidFill>
                  <a:srgbClr val="000000"/>
                </a:solidFill>
                <a:latin typeface="Libre Baskerville"/>
              </a:rPr>
              <a:t>      obstacles rencontrés</a:t>
            </a:r>
          </a:p>
        </p:txBody>
      </p:sp>
      <p:sp>
        <p:nvSpPr>
          <p:cNvPr name="TextBox 32" id="32"/>
          <p:cNvSpPr txBox="true"/>
          <p:nvPr/>
        </p:nvSpPr>
        <p:spPr>
          <a:xfrm rot="0">
            <a:off x="5006518" y="4084452"/>
            <a:ext cx="2240641" cy="198120"/>
          </a:xfrm>
          <a:prstGeom prst="rect">
            <a:avLst/>
          </a:prstGeom>
        </p:spPr>
        <p:txBody>
          <a:bodyPr anchor="t" rtlCol="false" tIns="0" lIns="0" bIns="0" rIns="0">
            <a:spAutoFit/>
          </a:bodyPr>
          <a:lstStyle/>
          <a:p>
            <a:pPr marL="259080" indent="-129540" lvl="1">
              <a:lnSpc>
                <a:spcPts val="1679"/>
              </a:lnSpc>
              <a:buFont typeface="Arial"/>
              <a:buChar char="•"/>
            </a:pPr>
            <a:r>
              <a:rPr lang="en-US" sz="1200">
                <a:solidFill>
                  <a:srgbClr val="000000"/>
                </a:solidFill>
                <a:latin typeface="Libre Baskerville"/>
              </a:rPr>
              <a:t>force et enracinement</a:t>
            </a:r>
          </a:p>
        </p:txBody>
      </p:sp>
      <p:sp>
        <p:nvSpPr>
          <p:cNvPr name="TextBox 33" id="33"/>
          <p:cNvSpPr txBox="true"/>
          <p:nvPr/>
        </p:nvSpPr>
        <p:spPr>
          <a:xfrm rot="0">
            <a:off x="5006518" y="4427208"/>
            <a:ext cx="2918339" cy="617220"/>
          </a:xfrm>
          <a:prstGeom prst="rect">
            <a:avLst/>
          </a:prstGeom>
        </p:spPr>
        <p:txBody>
          <a:bodyPr anchor="t" rtlCol="false" tIns="0" lIns="0" bIns="0" rIns="0">
            <a:spAutoFit/>
          </a:bodyPr>
          <a:lstStyle/>
          <a:p>
            <a:pPr marL="259080" indent="-129540" lvl="1">
              <a:lnSpc>
                <a:spcPts val="1679"/>
              </a:lnSpc>
              <a:buFont typeface="Arial"/>
              <a:buChar char="•"/>
            </a:pPr>
            <a:r>
              <a:rPr lang="en-US" sz="1200">
                <a:solidFill>
                  <a:srgbClr val="000000"/>
                </a:solidFill>
                <a:latin typeface="Libre Baskerville"/>
              </a:rPr>
              <a:t>regain de confiance</a:t>
            </a:r>
          </a:p>
          <a:p>
            <a:pPr>
              <a:lnSpc>
                <a:spcPts val="1679"/>
              </a:lnSpc>
            </a:pPr>
            <a:r>
              <a:rPr lang="en-US" sz="1200">
                <a:solidFill>
                  <a:srgbClr val="000000"/>
                </a:solidFill>
                <a:latin typeface="Libre Baskerville"/>
              </a:rPr>
              <a:t>      chez la future maman</a:t>
            </a:r>
          </a:p>
          <a:p>
            <a:pPr>
              <a:lnSpc>
                <a:spcPts val="1679"/>
              </a:lnSpc>
            </a:pPr>
            <a:r>
              <a:rPr lang="en-US" sz="1200">
                <a:solidFill>
                  <a:srgbClr val="000000"/>
                </a:solidFill>
                <a:latin typeface="Libre Baskerville"/>
              </a:rPr>
              <a:t>      </a:t>
            </a:r>
            <a:r>
              <a:rPr lang="en-US" sz="1200">
                <a:solidFill>
                  <a:srgbClr val="000000"/>
                </a:solidFill>
                <a:latin typeface="Libre Baskerville"/>
              </a:rPr>
              <a:t>et stimulation de la capacité d'agir</a:t>
            </a:r>
          </a:p>
        </p:txBody>
      </p:sp>
      <p:sp>
        <p:nvSpPr>
          <p:cNvPr name="TextBox 34" id="34"/>
          <p:cNvSpPr txBox="true"/>
          <p:nvPr/>
        </p:nvSpPr>
        <p:spPr>
          <a:xfrm rot="0">
            <a:off x="5006518" y="5189063"/>
            <a:ext cx="2918339" cy="407670"/>
          </a:xfrm>
          <a:prstGeom prst="rect">
            <a:avLst/>
          </a:prstGeom>
        </p:spPr>
        <p:txBody>
          <a:bodyPr anchor="t" rtlCol="false" tIns="0" lIns="0" bIns="0" rIns="0">
            <a:spAutoFit/>
          </a:bodyPr>
          <a:lstStyle/>
          <a:p>
            <a:pPr marL="259080" indent="-129540" lvl="1">
              <a:lnSpc>
                <a:spcPts val="1679"/>
              </a:lnSpc>
              <a:buFont typeface="Arial"/>
              <a:buChar char="•"/>
            </a:pPr>
            <a:r>
              <a:rPr lang="en-US" sz="1200">
                <a:solidFill>
                  <a:srgbClr val="000000"/>
                </a:solidFill>
                <a:latin typeface="Libre Baskerville"/>
              </a:rPr>
              <a:t>accélération de l'adaptation familiale</a:t>
            </a:r>
          </a:p>
        </p:txBody>
      </p:sp>
      <p:sp>
        <p:nvSpPr>
          <p:cNvPr name="TextBox 35" id="35"/>
          <p:cNvSpPr txBox="true"/>
          <p:nvPr/>
        </p:nvSpPr>
        <p:spPr>
          <a:xfrm rot="0">
            <a:off x="5006518" y="3170340"/>
            <a:ext cx="1294655" cy="306705"/>
          </a:xfrm>
          <a:prstGeom prst="rect">
            <a:avLst/>
          </a:prstGeom>
        </p:spPr>
        <p:txBody>
          <a:bodyPr anchor="t" rtlCol="false" tIns="0" lIns="0" bIns="0" rIns="0">
            <a:spAutoFit/>
          </a:bodyPr>
          <a:lstStyle/>
          <a:p>
            <a:pPr>
              <a:lnSpc>
                <a:spcPts val="2520"/>
              </a:lnSpc>
              <a:spcBef>
                <a:spcPct val="0"/>
              </a:spcBef>
            </a:pPr>
            <a:r>
              <a:rPr lang="en-US" sz="1800">
                <a:solidFill>
                  <a:srgbClr val="EDA33A"/>
                </a:solidFill>
                <a:latin typeface="Libre Baskerville Bold"/>
              </a:rPr>
              <a:t> Ses effets:</a:t>
            </a:r>
          </a:p>
        </p:txBody>
      </p:sp>
      <p:sp>
        <p:nvSpPr>
          <p:cNvPr name="TextBox 36" id="36"/>
          <p:cNvSpPr txBox="true"/>
          <p:nvPr/>
        </p:nvSpPr>
        <p:spPr>
          <a:xfrm rot="0">
            <a:off x="779057" y="1331595"/>
            <a:ext cx="6632941" cy="590169"/>
          </a:xfrm>
          <a:prstGeom prst="rect">
            <a:avLst/>
          </a:prstGeom>
        </p:spPr>
        <p:txBody>
          <a:bodyPr anchor="t" rtlCol="false" tIns="0" lIns="0" bIns="0" rIns="0">
            <a:spAutoFit/>
          </a:bodyPr>
          <a:lstStyle/>
          <a:p>
            <a:pPr>
              <a:lnSpc>
                <a:spcPts val="2372"/>
              </a:lnSpc>
            </a:pPr>
            <a:r>
              <a:rPr lang="en-US" sz="2099">
                <a:solidFill>
                  <a:srgbClr val="347406"/>
                </a:solidFill>
                <a:latin typeface="Libre Baskerville Bold"/>
              </a:rPr>
              <a:t>Le Service de référence en Périnatalité pour les Femmes Immigrantes de Québec (SRPFIQ)</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66524" y="-1058749"/>
            <a:ext cx="10866910" cy="9127338"/>
            <a:chOff x="0" y="0"/>
            <a:chExt cx="4024782" cy="3380496"/>
          </a:xfrm>
        </p:grpSpPr>
        <p:sp>
          <p:nvSpPr>
            <p:cNvPr name="Freeform 3" id="3"/>
            <p:cNvSpPr/>
            <p:nvPr/>
          </p:nvSpPr>
          <p:spPr>
            <a:xfrm flipH="false" flipV="false" rot="0">
              <a:off x="0" y="0"/>
              <a:ext cx="4024781" cy="3380496"/>
            </a:xfrm>
            <a:custGeom>
              <a:avLst/>
              <a:gdLst/>
              <a:ahLst/>
              <a:cxnLst/>
              <a:rect r="r" b="b" t="t" l="l"/>
              <a:pathLst>
                <a:path h="3380496" w="4024781">
                  <a:moveTo>
                    <a:pt x="0" y="0"/>
                  </a:moveTo>
                  <a:lnTo>
                    <a:pt x="4024781" y="0"/>
                  </a:lnTo>
                  <a:lnTo>
                    <a:pt x="4024781" y="3380496"/>
                  </a:lnTo>
                  <a:lnTo>
                    <a:pt x="0" y="3380496"/>
                  </a:lnTo>
                  <a:close/>
                </a:path>
              </a:pathLst>
            </a:custGeom>
            <a:solidFill>
              <a:srgbClr val="F8EFE4"/>
            </a:solidFill>
          </p:spPr>
        </p:sp>
        <p:sp>
          <p:nvSpPr>
            <p:cNvPr name="TextBox 4" id="4"/>
            <p:cNvSpPr txBox="true"/>
            <p:nvPr/>
          </p:nvSpPr>
          <p:spPr>
            <a:xfrm>
              <a:off x="0" y="-28575"/>
              <a:ext cx="812800" cy="841375"/>
            </a:xfrm>
            <a:prstGeom prst="rect">
              <a:avLst/>
            </a:prstGeom>
          </p:spPr>
          <p:txBody>
            <a:bodyPr anchor="ctr" rtlCol="false" tIns="50800" lIns="50800" bIns="50800" rIns="50800"/>
            <a:lstStyle/>
            <a:p>
              <a:pPr algn="ctr" marL="302261" indent="-151130" lvl="1">
                <a:lnSpc>
                  <a:spcPts val="1960"/>
                </a:lnSpc>
                <a:buFont typeface="Arial"/>
                <a:buChar char="•"/>
              </a:pPr>
            </a:p>
          </p:txBody>
        </p:sp>
      </p:grpSp>
      <p:sp>
        <p:nvSpPr>
          <p:cNvPr name="Freeform 5" id="5"/>
          <p:cNvSpPr/>
          <p:nvPr/>
        </p:nvSpPr>
        <p:spPr>
          <a:xfrm flipH="false" flipV="false" rot="0">
            <a:off x="208955" y="1194435"/>
            <a:ext cx="9426023" cy="5063490"/>
          </a:xfrm>
          <a:custGeom>
            <a:avLst/>
            <a:gdLst/>
            <a:ahLst/>
            <a:cxnLst/>
            <a:rect r="r" b="b" t="t" l="l"/>
            <a:pathLst>
              <a:path h="5063490" w="9426023">
                <a:moveTo>
                  <a:pt x="0" y="0"/>
                </a:moveTo>
                <a:lnTo>
                  <a:pt x="9426024" y="0"/>
                </a:lnTo>
                <a:lnTo>
                  <a:pt x="9426024" y="5063490"/>
                </a:lnTo>
                <a:lnTo>
                  <a:pt x="0" y="5063490"/>
                </a:lnTo>
                <a:lnTo>
                  <a:pt x="0" y="0"/>
                </a:lnTo>
                <a:close/>
              </a:path>
            </a:pathLst>
          </a:custGeom>
          <a:blipFill>
            <a:blip r:embed="rId2">
              <a:alphaModFix amt="28000"/>
              <a:extLst>
                <a:ext uri="{96DAC541-7B7A-43D3-8B79-37D633B846F1}">
                  <asvg:svgBlip xmlns:asvg="http://schemas.microsoft.com/office/drawing/2016/SVG/main" r:embed="rId3"/>
                </a:ext>
              </a:extLst>
            </a:blip>
            <a:stretch>
              <a:fillRect l="0" t="0" r="0" b="0"/>
            </a:stretch>
          </a:blipFill>
        </p:spPr>
      </p:sp>
      <p:sp>
        <p:nvSpPr>
          <p:cNvPr name="AutoShape 6" id="6"/>
          <p:cNvSpPr/>
          <p:nvPr/>
        </p:nvSpPr>
        <p:spPr>
          <a:xfrm flipV="true">
            <a:off x="731520" y="1184910"/>
            <a:ext cx="8290560" cy="19050"/>
          </a:xfrm>
          <a:prstGeom prst="line">
            <a:avLst/>
          </a:prstGeom>
          <a:ln cap="flat" w="38100">
            <a:solidFill>
              <a:srgbClr val="000000"/>
            </a:solidFill>
            <a:prstDash val="solid"/>
            <a:headEnd type="none" len="sm" w="sm"/>
            <a:tailEnd type="none" len="sm" w="sm"/>
          </a:ln>
        </p:spPr>
      </p:sp>
      <p:sp>
        <p:nvSpPr>
          <p:cNvPr name="AutoShape 7" id="7"/>
          <p:cNvSpPr/>
          <p:nvPr/>
        </p:nvSpPr>
        <p:spPr>
          <a:xfrm>
            <a:off x="6446901" y="6257925"/>
            <a:ext cx="3316224" cy="0"/>
          </a:xfrm>
          <a:prstGeom prst="line">
            <a:avLst/>
          </a:prstGeom>
          <a:ln cap="flat" w="38100">
            <a:solidFill>
              <a:srgbClr val="000000"/>
            </a:solidFill>
            <a:prstDash val="solid"/>
            <a:headEnd type="none" len="sm" w="sm"/>
            <a:tailEnd type="none" len="sm" w="sm"/>
          </a:ln>
        </p:spPr>
      </p:sp>
      <p:sp>
        <p:nvSpPr>
          <p:cNvPr name="TextBox 8" id="8"/>
          <p:cNvSpPr txBox="true"/>
          <p:nvPr/>
        </p:nvSpPr>
        <p:spPr>
          <a:xfrm rot="0">
            <a:off x="6473616" y="6276975"/>
            <a:ext cx="2473077"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a:rPr>
              <a:t>Montre-moi la voie...</a:t>
            </a:r>
          </a:p>
        </p:txBody>
      </p:sp>
      <p:sp>
        <p:nvSpPr>
          <p:cNvPr name="TextBox 9" id="9"/>
          <p:cNvSpPr txBox="true"/>
          <p:nvPr/>
        </p:nvSpPr>
        <p:spPr>
          <a:xfrm rot="0">
            <a:off x="8387837" y="906145"/>
            <a:ext cx="707563" cy="240665"/>
          </a:xfrm>
          <a:prstGeom prst="rect">
            <a:avLst/>
          </a:prstGeom>
        </p:spPr>
        <p:txBody>
          <a:bodyPr anchor="t" rtlCol="false" tIns="0" lIns="0" bIns="0" rIns="0">
            <a:spAutoFit/>
          </a:bodyPr>
          <a:lstStyle/>
          <a:p>
            <a:pPr algn="ctr">
              <a:lnSpc>
                <a:spcPts val="1960"/>
              </a:lnSpc>
            </a:pPr>
            <a:r>
              <a:rPr lang="en-US" sz="1400">
                <a:solidFill>
                  <a:srgbClr val="347406"/>
                </a:solidFill>
                <a:latin typeface="Libre Baskerville Bold"/>
              </a:rPr>
              <a:t>42/46 </a:t>
            </a:r>
          </a:p>
        </p:txBody>
      </p:sp>
      <p:sp>
        <p:nvSpPr>
          <p:cNvPr name="TextBox 10" id="10"/>
          <p:cNvSpPr txBox="true"/>
          <p:nvPr/>
        </p:nvSpPr>
        <p:spPr>
          <a:xfrm rot="0">
            <a:off x="779057" y="750570"/>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grpSp>
        <p:nvGrpSpPr>
          <p:cNvPr name="Group 11" id="11"/>
          <p:cNvGrpSpPr/>
          <p:nvPr/>
        </p:nvGrpSpPr>
        <p:grpSpPr>
          <a:xfrm rot="0">
            <a:off x="6676063" y="2327456"/>
            <a:ext cx="2619362" cy="3172432"/>
            <a:chOff x="0" y="0"/>
            <a:chExt cx="3492483" cy="4229909"/>
          </a:xfrm>
        </p:grpSpPr>
        <p:grpSp>
          <p:nvGrpSpPr>
            <p:cNvPr name="Group 12" id="12"/>
            <p:cNvGrpSpPr>
              <a:grpSpLocks noChangeAspect="true"/>
            </p:cNvGrpSpPr>
            <p:nvPr/>
          </p:nvGrpSpPr>
          <p:grpSpPr>
            <a:xfrm rot="0">
              <a:off x="0" y="0"/>
              <a:ext cx="3100636" cy="3100624"/>
              <a:chOff x="0" y="0"/>
              <a:chExt cx="6350000" cy="6349975"/>
            </a:xfrm>
          </p:grpSpPr>
          <p:sp>
            <p:nvSpPr>
              <p:cNvPr name="Freeform 13" id="1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4538" t="0" r="-35059" b="0"/>
                </a:stretch>
              </a:blipFill>
            </p:spPr>
          </p:sp>
        </p:grpSp>
        <p:sp>
          <p:nvSpPr>
            <p:cNvPr name="Freeform 14" id="14"/>
            <p:cNvSpPr/>
            <p:nvPr/>
          </p:nvSpPr>
          <p:spPr>
            <a:xfrm flipH="false" flipV="false" rot="-404019">
              <a:off x="1825432" y="2528599"/>
              <a:ext cx="1113610" cy="1641685"/>
            </a:xfrm>
            <a:custGeom>
              <a:avLst/>
              <a:gdLst/>
              <a:ahLst/>
              <a:cxnLst/>
              <a:rect r="r" b="b" t="t" l="l"/>
              <a:pathLst>
                <a:path h="1641685" w="1113610">
                  <a:moveTo>
                    <a:pt x="0" y="0"/>
                  </a:moveTo>
                  <a:lnTo>
                    <a:pt x="1113610" y="0"/>
                  </a:lnTo>
                  <a:lnTo>
                    <a:pt x="1113610" y="1641685"/>
                  </a:lnTo>
                  <a:lnTo>
                    <a:pt x="0" y="1641685"/>
                  </a:lnTo>
                  <a:lnTo>
                    <a:pt x="0" y="0"/>
                  </a:lnTo>
                  <a:close/>
                </a:path>
              </a:pathLst>
            </a:custGeom>
            <a:blipFill>
              <a:blip r:embed="rId5"/>
              <a:stretch>
                <a:fillRect l="0" t="-867" r="0" b="-5537"/>
              </a:stretch>
            </a:blipFill>
          </p:spPr>
        </p:sp>
        <p:sp>
          <p:nvSpPr>
            <p:cNvPr name="Freeform 15" id="15"/>
            <p:cNvSpPr/>
            <p:nvPr/>
          </p:nvSpPr>
          <p:spPr>
            <a:xfrm flipH="false" flipV="false" rot="-404019">
              <a:off x="2421533" y="2219587"/>
              <a:ext cx="848374" cy="1250674"/>
            </a:xfrm>
            <a:custGeom>
              <a:avLst/>
              <a:gdLst/>
              <a:ahLst/>
              <a:cxnLst/>
              <a:rect r="r" b="b" t="t" l="l"/>
              <a:pathLst>
                <a:path h="1250674" w="848374">
                  <a:moveTo>
                    <a:pt x="0" y="0"/>
                  </a:moveTo>
                  <a:lnTo>
                    <a:pt x="848374" y="0"/>
                  </a:lnTo>
                  <a:lnTo>
                    <a:pt x="848374" y="1250674"/>
                  </a:lnTo>
                  <a:lnTo>
                    <a:pt x="0" y="1250674"/>
                  </a:lnTo>
                  <a:lnTo>
                    <a:pt x="0" y="0"/>
                  </a:lnTo>
                  <a:close/>
                </a:path>
              </a:pathLst>
            </a:custGeom>
            <a:blipFill>
              <a:blip r:embed="rId5"/>
              <a:stretch>
                <a:fillRect l="0" t="-867" r="0" b="-5537"/>
              </a:stretch>
            </a:blipFill>
          </p:spPr>
        </p:sp>
        <p:sp>
          <p:nvSpPr>
            <p:cNvPr name="Freeform 16" id="16"/>
            <p:cNvSpPr/>
            <p:nvPr/>
          </p:nvSpPr>
          <p:spPr>
            <a:xfrm flipH="false" flipV="false" rot="74462">
              <a:off x="1021774" y="2805269"/>
              <a:ext cx="926220" cy="1365435"/>
            </a:xfrm>
            <a:custGeom>
              <a:avLst/>
              <a:gdLst/>
              <a:ahLst/>
              <a:cxnLst/>
              <a:rect r="r" b="b" t="t" l="l"/>
              <a:pathLst>
                <a:path h="1365435" w="926220">
                  <a:moveTo>
                    <a:pt x="0" y="0"/>
                  </a:moveTo>
                  <a:lnTo>
                    <a:pt x="926220" y="0"/>
                  </a:lnTo>
                  <a:lnTo>
                    <a:pt x="926220" y="1365435"/>
                  </a:lnTo>
                  <a:lnTo>
                    <a:pt x="0" y="1365435"/>
                  </a:lnTo>
                  <a:lnTo>
                    <a:pt x="0" y="0"/>
                  </a:lnTo>
                  <a:close/>
                </a:path>
              </a:pathLst>
            </a:custGeom>
            <a:blipFill>
              <a:blip r:embed="rId5"/>
              <a:stretch>
                <a:fillRect l="0" t="-867" r="0" b="-5537"/>
              </a:stretch>
            </a:blipFill>
          </p:spPr>
        </p:sp>
        <p:sp>
          <p:nvSpPr>
            <p:cNvPr name="Freeform 17" id="17"/>
            <p:cNvSpPr/>
            <p:nvPr/>
          </p:nvSpPr>
          <p:spPr>
            <a:xfrm flipH="false" flipV="false" rot="-404019">
              <a:off x="2839502" y="1966860"/>
              <a:ext cx="602949" cy="888869"/>
            </a:xfrm>
            <a:custGeom>
              <a:avLst/>
              <a:gdLst/>
              <a:ahLst/>
              <a:cxnLst/>
              <a:rect r="r" b="b" t="t" l="l"/>
              <a:pathLst>
                <a:path h="888869" w="602949">
                  <a:moveTo>
                    <a:pt x="0" y="0"/>
                  </a:moveTo>
                  <a:lnTo>
                    <a:pt x="602949" y="0"/>
                  </a:lnTo>
                  <a:lnTo>
                    <a:pt x="602949" y="888868"/>
                  </a:lnTo>
                  <a:lnTo>
                    <a:pt x="0" y="888868"/>
                  </a:lnTo>
                  <a:lnTo>
                    <a:pt x="0" y="0"/>
                  </a:lnTo>
                  <a:close/>
                </a:path>
              </a:pathLst>
            </a:custGeom>
            <a:blipFill>
              <a:blip r:embed="rId5"/>
              <a:stretch>
                <a:fillRect l="0" t="-867" r="0" b="-5537"/>
              </a:stretch>
            </a:blipFill>
          </p:spPr>
        </p:sp>
        <p:sp>
          <p:nvSpPr>
            <p:cNvPr name="Freeform 18" id="18"/>
            <p:cNvSpPr/>
            <p:nvPr/>
          </p:nvSpPr>
          <p:spPr>
            <a:xfrm flipH="false" flipV="false" rot="-404019">
              <a:off x="2911734" y="1794255"/>
              <a:ext cx="377805" cy="556961"/>
            </a:xfrm>
            <a:custGeom>
              <a:avLst/>
              <a:gdLst/>
              <a:ahLst/>
              <a:cxnLst/>
              <a:rect r="r" b="b" t="t" l="l"/>
              <a:pathLst>
                <a:path h="556961" w="377805">
                  <a:moveTo>
                    <a:pt x="0" y="0"/>
                  </a:moveTo>
                  <a:lnTo>
                    <a:pt x="377805" y="0"/>
                  </a:lnTo>
                  <a:lnTo>
                    <a:pt x="377805" y="556960"/>
                  </a:lnTo>
                  <a:lnTo>
                    <a:pt x="0" y="556960"/>
                  </a:lnTo>
                  <a:lnTo>
                    <a:pt x="0" y="0"/>
                  </a:lnTo>
                  <a:close/>
                </a:path>
              </a:pathLst>
            </a:custGeom>
            <a:blipFill>
              <a:blip r:embed="rId5"/>
              <a:stretch>
                <a:fillRect l="0" t="-867" r="0" b="-5537"/>
              </a:stretch>
            </a:blipFill>
          </p:spPr>
        </p:sp>
        <p:sp>
          <p:nvSpPr>
            <p:cNvPr name="Freeform 19" id="19"/>
            <p:cNvSpPr/>
            <p:nvPr/>
          </p:nvSpPr>
          <p:spPr>
            <a:xfrm flipH="false" flipV="false" rot="-404019">
              <a:off x="537520" y="2810899"/>
              <a:ext cx="377805" cy="556961"/>
            </a:xfrm>
            <a:custGeom>
              <a:avLst/>
              <a:gdLst/>
              <a:ahLst/>
              <a:cxnLst/>
              <a:rect r="r" b="b" t="t" l="l"/>
              <a:pathLst>
                <a:path h="556961" w="377805">
                  <a:moveTo>
                    <a:pt x="0" y="0"/>
                  </a:moveTo>
                  <a:lnTo>
                    <a:pt x="377805" y="0"/>
                  </a:lnTo>
                  <a:lnTo>
                    <a:pt x="377805" y="556961"/>
                  </a:lnTo>
                  <a:lnTo>
                    <a:pt x="0" y="556961"/>
                  </a:lnTo>
                  <a:lnTo>
                    <a:pt x="0" y="0"/>
                  </a:lnTo>
                  <a:close/>
                </a:path>
              </a:pathLst>
            </a:custGeom>
            <a:blipFill>
              <a:blip r:embed="rId5"/>
              <a:stretch>
                <a:fillRect l="0" t="-867" r="0" b="-5537"/>
              </a:stretch>
            </a:blipFill>
          </p:spPr>
        </p:sp>
        <p:sp>
          <p:nvSpPr>
            <p:cNvPr name="Freeform 20" id="20"/>
            <p:cNvSpPr/>
            <p:nvPr/>
          </p:nvSpPr>
          <p:spPr>
            <a:xfrm flipH="false" flipV="false" rot="-404019">
              <a:off x="700824" y="2873355"/>
              <a:ext cx="582223" cy="858313"/>
            </a:xfrm>
            <a:custGeom>
              <a:avLst/>
              <a:gdLst/>
              <a:ahLst/>
              <a:cxnLst/>
              <a:rect r="r" b="b" t="t" l="l"/>
              <a:pathLst>
                <a:path h="858313" w="582223">
                  <a:moveTo>
                    <a:pt x="0" y="0"/>
                  </a:moveTo>
                  <a:lnTo>
                    <a:pt x="582223" y="0"/>
                  </a:lnTo>
                  <a:lnTo>
                    <a:pt x="582223" y="858313"/>
                  </a:lnTo>
                  <a:lnTo>
                    <a:pt x="0" y="858313"/>
                  </a:lnTo>
                  <a:lnTo>
                    <a:pt x="0" y="0"/>
                  </a:lnTo>
                  <a:close/>
                </a:path>
              </a:pathLst>
            </a:custGeom>
            <a:blipFill>
              <a:blip r:embed="rId5"/>
              <a:stretch>
                <a:fillRect l="0" t="-867" r="0" b="-5537"/>
              </a:stretch>
            </a:blipFill>
          </p:spPr>
        </p:sp>
      </p:grpSp>
      <p:sp>
        <p:nvSpPr>
          <p:cNvPr name="TextBox 21" id="21"/>
          <p:cNvSpPr txBox="true"/>
          <p:nvPr/>
        </p:nvSpPr>
        <p:spPr>
          <a:xfrm rot="0">
            <a:off x="763093" y="1673090"/>
            <a:ext cx="5645751" cy="2477400"/>
          </a:xfrm>
          <a:prstGeom prst="rect">
            <a:avLst/>
          </a:prstGeom>
        </p:spPr>
        <p:txBody>
          <a:bodyPr anchor="t" rtlCol="false" tIns="0" lIns="0" bIns="0" rIns="0">
            <a:spAutoFit/>
          </a:bodyPr>
          <a:lstStyle/>
          <a:p>
            <a:pPr algn="just">
              <a:lnSpc>
                <a:spcPts val="1525"/>
              </a:lnSpc>
            </a:pPr>
            <a:r>
              <a:rPr lang="en-US" sz="1089">
                <a:solidFill>
                  <a:srgbClr val="000000"/>
                </a:solidFill>
                <a:latin typeface="Libre Baskerville"/>
              </a:rPr>
              <a:t>Dans le cadre du projet Lotus nous avons 9 mamans-relais sur les 26 que compte l'organisme. On compte dans l'équipe des mamans-relais, doula postnatale, intervenante en santé mentale, nutritionnistes, anesthésiste, juriste et avocate. Elles sont des sœurs de vécu qui mettent au profit des mamans Lotus leur savoir expérientiel, professionnel et les leviers de leur communauté en cas de besoin. </a:t>
            </a:r>
          </a:p>
          <a:p>
            <a:pPr algn="just">
              <a:lnSpc>
                <a:spcPts val="1525"/>
              </a:lnSpc>
            </a:pPr>
          </a:p>
          <a:p>
            <a:pPr algn="just">
              <a:lnSpc>
                <a:spcPts val="1525"/>
              </a:lnSpc>
            </a:pPr>
            <a:r>
              <a:rPr lang="en-US" sz="1089" spc="23">
                <a:solidFill>
                  <a:srgbClr val="000000"/>
                </a:solidFill>
                <a:latin typeface="Libre Baskerville"/>
              </a:rPr>
              <a:t>En plus de ces dernières, nous comptons deux merveilleuses intervenantes de soutien, éducatrices spécialisées engagées dont une est également intervenante en violence conjugale. Ces dernières ont également reçu notre formation de base du SRPFIQ leur permettant de saisir les enjeux des soins interculturels en contexte périnatal afin d'accompagner ces femmes. </a:t>
            </a:r>
          </a:p>
        </p:txBody>
      </p:sp>
      <p:sp>
        <p:nvSpPr>
          <p:cNvPr name="TextBox 22" id="22"/>
          <p:cNvSpPr txBox="true"/>
          <p:nvPr/>
        </p:nvSpPr>
        <p:spPr>
          <a:xfrm rot="0">
            <a:off x="763093" y="1203960"/>
            <a:ext cx="5621415" cy="306705"/>
          </a:xfrm>
          <a:prstGeom prst="rect">
            <a:avLst/>
          </a:prstGeom>
        </p:spPr>
        <p:txBody>
          <a:bodyPr anchor="t" rtlCol="false" tIns="0" lIns="0" bIns="0" rIns="0">
            <a:spAutoFit/>
          </a:bodyPr>
          <a:lstStyle/>
          <a:p>
            <a:pPr>
              <a:lnSpc>
                <a:spcPts val="2520"/>
              </a:lnSpc>
              <a:spcBef>
                <a:spcPct val="0"/>
              </a:spcBef>
            </a:pPr>
            <a:r>
              <a:rPr lang="en-US" sz="1800">
                <a:solidFill>
                  <a:srgbClr val="EDA33A"/>
                </a:solidFill>
                <a:latin typeface="Libre Baskerville Bold"/>
              </a:rPr>
              <a:t>L'équipe d'accompagnement personnalisé </a:t>
            </a:r>
          </a:p>
        </p:txBody>
      </p:sp>
      <p:sp>
        <p:nvSpPr>
          <p:cNvPr name="TextBox 23" id="23"/>
          <p:cNvSpPr txBox="true"/>
          <p:nvPr/>
        </p:nvSpPr>
        <p:spPr>
          <a:xfrm rot="0">
            <a:off x="763093" y="4303391"/>
            <a:ext cx="5397820" cy="621030"/>
          </a:xfrm>
          <a:prstGeom prst="rect">
            <a:avLst/>
          </a:prstGeom>
        </p:spPr>
        <p:txBody>
          <a:bodyPr anchor="t" rtlCol="false" tIns="0" lIns="0" bIns="0" rIns="0">
            <a:spAutoFit/>
          </a:bodyPr>
          <a:lstStyle/>
          <a:p>
            <a:pPr algn="just">
              <a:lnSpc>
                <a:spcPts val="2520"/>
              </a:lnSpc>
              <a:spcBef>
                <a:spcPct val="0"/>
              </a:spcBef>
            </a:pPr>
            <a:r>
              <a:rPr lang="en-US" sz="1800" spc="-169">
                <a:solidFill>
                  <a:srgbClr val="EDA33A"/>
                </a:solidFill>
                <a:latin typeface="Libre Baskerville Bold"/>
              </a:rPr>
              <a:t>Formation avec</a:t>
            </a:r>
          </a:p>
          <a:p>
            <a:pPr algn="just">
              <a:lnSpc>
                <a:spcPts val="2520"/>
              </a:lnSpc>
              <a:spcBef>
                <a:spcPct val="0"/>
              </a:spcBef>
            </a:pPr>
            <a:r>
              <a:rPr lang="en-US" sz="1800" spc="-169">
                <a:solidFill>
                  <a:srgbClr val="EDA33A"/>
                </a:solidFill>
                <a:latin typeface="Libre Baskerville Bold"/>
              </a:rPr>
              <a:t>la Maison pour les femmes immigrantes de Québec</a:t>
            </a:r>
          </a:p>
        </p:txBody>
      </p:sp>
      <p:sp>
        <p:nvSpPr>
          <p:cNvPr name="TextBox 24" id="24"/>
          <p:cNvSpPr txBox="true"/>
          <p:nvPr/>
        </p:nvSpPr>
        <p:spPr>
          <a:xfrm rot="0">
            <a:off x="763093" y="5086846"/>
            <a:ext cx="5693333" cy="1142504"/>
          </a:xfrm>
          <a:prstGeom prst="rect">
            <a:avLst/>
          </a:prstGeom>
        </p:spPr>
        <p:txBody>
          <a:bodyPr anchor="t" rtlCol="false" tIns="0" lIns="0" bIns="0" rIns="0">
            <a:spAutoFit/>
          </a:bodyPr>
          <a:lstStyle/>
          <a:p>
            <a:pPr algn="just">
              <a:lnSpc>
                <a:spcPts val="1525"/>
              </a:lnSpc>
              <a:spcBef>
                <a:spcPct val="0"/>
              </a:spcBef>
            </a:pPr>
            <a:r>
              <a:rPr lang="en-US" sz="1089">
                <a:solidFill>
                  <a:srgbClr val="000000"/>
                </a:solidFill>
                <a:latin typeface="Libre Baskerville"/>
              </a:rPr>
              <a:t>C'est à la demande du SRPFIQ que l'équipe a suivi la formation que nous avons dénommée «Bien accueillir et bien référer les femmes immigrantes victimes de violence conjugale» par la Maison pour les femmes immigrantes de Québec en présence de l'intervenante pivot. Merci à Cassandre Viens, intervenante au SRPFIQ et à la Maison pour les femmes immigrantes de Québec pour ce corridor.</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66524" y="-1058749"/>
            <a:ext cx="10866910" cy="9127338"/>
            <a:chOff x="0" y="0"/>
            <a:chExt cx="4024782" cy="3380496"/>
          </a:xfrm>
        </p:grpSpPr>
        <p:sp>
          <p:nvSpPr>
            <p:cNvPr name="Freeform 3" id="3"/>
            <p:cNvSpPr/>
            <p:nvPr/>
          </p:nvSpPr>
          <p:spPr>
            <a:xfrm flipH="false" flipV="false" rot="0">
              <a:off x="0" y="0"/>
              <a:ext cx="4024781" cy="3380496"/>
            </a:xfrm>
            <a:custGeom>
              <a:avLst/>
              <a:gdLst/>
              <a:ahLst/>
              <a:cxnLst/>
              <a:rect r="r" b="b" t="t" l="l"/>
              <a:pathLst>
                <a:path h="3380496" w="4024781">
                  <a:moveTo>
                    <a:pt x="0" y="0"/>
                  </a:moveTo>
                  <a:lnTo>
                    <a:pt x="4024781" y="0"/>
                  </a:lnTo>
                  <a:lnTo>
                    <a:pt x="4024781" y="3380496"/>
                  </a:lnTo>
                  <a:lnTo>
                    <a:pt x="0" y="3380496"/>
                  </a:lnTo>
                  <a:close/>
                </a:path>
              </a:pathLst>
            </a:custGeom>
            <a:solidFill>
              <a:srgbClr val="F8EFE4"/>
            </a:solidFill>
          </p:spPr>
        </p:sp>
        <p:sp>
          <p:nvSpPr>
            <p:cNvPr name="TextBox 4" id="4"/>
            <p:cNvSpPr txBox="true"/>
            <p:nvPr/>
          </p:nvSpPr>
          <p:spPr>
            <a:xfrm>
              <a:off x="0" y="-28575"/>
              <a:ext cx="812800" cy="841375"/>
            </a:xfrm>
            <a:prstGeom prst="rect">
              <a:avLst/>
            </a:prstGeom>
          </p:spPr>
          <p:txBody>
            <a:bodyPr anchor="ctr" rtlCol="false" tIns="50800" lIns="50800" bIns="50800" rIns="50800"/>
            <a:lstStyle/>
            <a:p>
              <a:pPr algn="ctr" marL="302261" indent="-151130" lvl="1">
                <a:lnSpc>
                  <a:spcPts val="1960"/>
                </a:lnSpc>
                <a:buFont typeface="Arial"/>
                <a:buChar char="•"/>
              </a:pPr>
            </a:p>
          </p:txBody>
        </p:sp>
      </p:grpSp>
      <p:sp>
        <p:nvSpPr>
          <p:cNvPr name="Freeform 5" id="5"/>
          <p:cNvSpPr/>
          <p:nvPr/>
        </p:nvSpPr>
        <p:spPr>
          <a:xfrm flipH="false" flipV="false" rot="0">
            <a:off x="337102" y="1213485"/>
            <a:ext cx="9426023" cy="5063490"/>
          </a:xfrm>
          <a:custGeom>
            <a:avLst/>
            <a:gdLst/>
            <a:ahLst/>
            <a:cxnLst/>
            <a:rect r="r" b="b" t="t" l="l"/>
            <a:pathLst>
              <a:path h="5063490" w="9426023">
                <a:moveTo>
                  <a:pt x="0" y="0"/>
                </a:moveTo>
                <a:lnTo>
                  <a:pt x="9426023" y="0"/>
                </a:lnTo>
                <a:lnTo>
                  <a:pt x="9426023" y="5063490"/>
                </a:lnTo>
                <a:lnTo>
                  <a:pt x="0" y="5063490"/>
                </a:lnTo>
                <a:lnTo>
                  <a:pt x="0" y="0"/>
                </a:lnTo>
                <a:close/>
              </a:path>
            </a:pathLst>
          </a:custGeom>
          <a:blipFill>
            <a:blip r:embed="rId2">
              <a:alphaModFix amt="28000"/>
              <a:extLst>
                <a:ext uri="{96DAC541-7B7A-43D3-8B79-37D633B846F1}">
                  <asvg:svgBlip xmlns:asvg="http://schemas.microsoft.com/office/drawing/2016/SVG/main" r:embed="rId3"/>
                </a:ext>
              </a:extLst>
            </a:blip>
            <a:stretch>
              <a:fillRect l="0" t="0" r="0" b="0"/>
            </a:stretch>
          </a:blipFill>
        </p:spPr>
      </p:sp>
      <p:sp>
        <p:nvSpPr>
          <p:cNvPr name="AutoShape 6" id="6"/>
          <p:cNvSpPr/>
          <p:nvPr/>
        </p:nvSpPr>
        <p:spPr>
          <a:xfrm flipV="true">
            <a:off x="731520" y="1184910"/>
            <a:ext cx="8290560" cy="19050"/>
          </a:xfrm>
          <a:prstGeom prst="line">
            <a:avLst/>
          </a:prstGeom>
          <a:ln cap="flat" w="38100">
            <a:solidFill>
              <a:srgbClr val="000000"/>
            </a:solidFill>
            <a:prstDash val="solid"/>
            <a:headEnd type="none" len="sm" w="sm"/>
            <a:tailEnd type="none" len="sm" w="sm"/>
          </a:ln>
        </p:spPr>
      </p:sp>
      <p:sp>
        <p:nvSpPr>
          <p:cNvPr name="AutoShape 7" id="7"/>
          <p:cNvSpPr/>
          <p:nvPr/>
        </p:nvSpPr>
        <p:spPr>
          <a:xfrm>
            <a:off x="6446901" y="6257925"/>
            <a:ext cx="3316224" cy="0"/>
          </a:xfrm>
          <a:prstGeom prst="line">
            <a:avLst/>
          </a:prstGeom>
          <a:ln cap="flat" w="38100">
            <a:solidFill>
              <a:srgbClr val="000000"/>
            </a:solidFill>
            <a:prstDash val="solid"/>
            <a:headEnd type="none" len="sm" w="sm"/>
            <a:tailEnd type="none" len="sm" w="sm"/>
          </a:ln>
        </p:spPr>
      </p:sp>
      <p:sp>
        <p:nvSpPr>
          <p:cNvPr name="TextBox 8" id="8"/>
          <p:cNvSpPr txBox="true"/>
          <p:nvPr/>
        </p:nvSpPr>
        <p:spPr>
          <a:xfrm rot="0">
            <a:off x="6473616" y="6276975"/>
            <a:ext cx="2473077"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a:rPr>
              <a:t>Montre-moi la voie...</a:t>
            </a:r>
          </a:p>
        </p:txBody>
      </p:sp>
      <p:sp>
        <p:nvSpPr>
          <p:cNvPr name="TextBox 9" id="9"/>
          <p:cNvSpPr txBox="true"/>
          <p:nvPr/>
        </p:nvSpPr>
        <p:spPr>
          <a:xfrm rot="0">
            <a:off x="8387837" y="906145"/>
            <a:ext cx="707563" cy="240665"/>
          </a:xfrm>
          <a:prstGeom prst="rect">
            <a:avLst/>
          </a:prstGeom>
        </p:spPr>
        <p:txBody>
          <a:bodyPr anchor="t" rtlCol="false" tIns="0" lIns="0" bIns="0" rIns="0">
            <a:spAutoFit/>
          </a:bodyPr>
          <a:lstStyle/>
          <a:p>
            <a:pPr algn="ctr">
              <a:lnSpc>
                <a:spcPts val="1960"/>
              </a:lnSpc>
            </a:pPr>
            <a:r>
              <a:rPr lang="en-US" sz="1400">
                <a:solidFill>
                  <a:srgbClr val="347406"/>
                </a:solidFill>
                <a:latin typeface="Libre Baskerville Bold"/>
              </a:rPr>
              <a:t>43/46 </a:t>
            </a:r>
          </a:p>
        </p:txBody>
      </p:sp>
      <p:sp>
        <p:nvSpPr>
          <p:cNvPr name="TextBox 10" id="10"/>
          <p:cNvSpPr txBox="true"/>
          <p:nvPr/>
        </p:nvSpPr>
        <p:spPr>
          <a:xfrm rot="0">
            <a:off x="779057" y="750570"/>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TextBox 11" id="11"/>
          <p:cNvSpPr txBox="true"/>
          <p:nvPr/>
        </p:nvSpPr>
        <p:spPr>
          <a:xfrm rot="0">
            <a:off x="2289829" y="3613891"/>
            <a:ext cx="6190795" cy="306705"/>
          </a:xfrm>
          <a:prstGeom prst="rect">
            <a:avLst/>
          </a:prstGeom>
        </p:spPr>
        <p:txBody>
          <a:bodyPr anchor="t" rtlCol="false" tIns="0" lIns="0" bIns="0" rIns="0">
            <a:spAutoFit/>
          </a:bodyPr>
          <a:lstStyle/>
          <a:p>
            <a:pPr>
              <a:lnSpc>
                <a:spcPts val="2520"/>
              </a:lnSpc>
            </a:pPr>
            <a:r>
              <a:rPr lang="en-US" sz="1800">
                <a:solidFill>
                  <a:srgbClr val="347406"/>
                </a:solidFill>
                <a:latin typeface="Libre Baskerville Bold"/>
              </a:rPr>
              <a:t>Gestion des peurs avant l'accouchement en swahili</a:t>
            </a:r>
          </a:p>
        </p:txBody>
      </p:sp>
      <p:sp>
        <p:nvSpPr>
          <p:cNvPr name="TextBox 12" id="12"/>
          <p:cNvSpPr txBox="true"/>
          <p:nvPr/>
        </p:nvSpPr>
        <p:spPr>
          <a:xfrm rot="0">
            <a:off x="2890706" y="1349765"/>
            <a:ext cx="4989042" cy="306705"/>
          </a:xfrm>
          <a:prstGeom prst="rect">
            <a:avLst/>
          </a:prstGeom>
        </p:spPr>
        <p:txBody>
          <a:bodyPr anchor="t" rtlCol="false" tIns="0" lIns="0" bIns="0" rIns="0">
            <a:spAutoFit/>
          </a:bodyPr>
          <a:lstStyle/>
          <a:p>
            <a:pPr>
              <a:lnSpc>
                <a:spcPts val="2520"/>
              </a:lnSpc>
            </a:pPr>
            <a:r>
              <a:rPr lang="en-US" sz="1800">
                <a:solidFill>
                  <a:srgbClr val="347406"/>
                </a:solidFill>
                <a:latin typeface="Libre Baskerville Bold"/>
              </a:rPr>
              <a:t>Gestion des peurs avant l'accouchement </a:t>
            </a:r>
          </a:p>
        </p:txBody>
      </p:sp>
      <p:sp>
        <p:nvSpPr>
          <p:cNvPr name="TextBox 13" id="13"/>
          <p:cNvSpPr txBox="true"/>
          <p:nvPr/>
        </p:nvSpPr>
        <p:spPr>
          <a:xfrm rot="0">
            <a:off x="1748374" y="1764594"/>
            <a:ext cx="7273706" cy="1760223"/>
          </a:xfrm>
          <a:prstGeom prst="rect">
            <a:avLst/>
          </a:prstGeom>
        </p:spPr>
        <p:txBody>
          <a:bodyPr anchor="t" rtlCol="false" tIns="0" lIns="0" bIns="0" rIns="0">
            <a:spAutoFit/>
          </a:bodyPr>
          <a:lstStyle/>
          <a:p>
            <a:pPr algn="just">
              <a:lnSpc>
                <a:spcPts val="1398"/>
              </a:lnSpc>
            </a:pPr>
            <a:r>
              <a:rPr lang="en-US" sz="932">
                <a:solidFill>
                  <a:srgbClr val="000000"/>
                </a:solidFill>
                <a:latin typeface="Libre Baskerville"/>
              </a:rPr>
              <a:t>Activité phare de notre organisme au sein du projet Lotus, cette rencontre connait un fort engouement en plus de créer un espace de libération de la parole et d'empowerment unique en vue de l'accouchement, capable de susciter leur capacité de faire valoir leurs droits en accouchement et de saisir la notion de droit comme citoyenne.</a:t>
            </a:r>
          </a:p>
          <a:p>
            <a:pPr algn="just">
              <a:lnSpc>
                <a:spcPts val="1398"/>
              </a:lnSpc>
            </a:pPr>
            <a:r>
              <a:rPr lang="en-US" sz="932">
                <a:solidFill>
                  <a:srgbClr val="000000"/>
                </a:solidFill>
                <a:latin typeface="Libre Baskerville"/>
              </a:rPr>
              <a:t> </a:t>
            </a:r>
          </a:p>
          <a:p>
            <a:pPr algn="just">
              <a:lnSpc>
                <a:spcPts val="1398"/>
              </a:lnSpc>
            </a:pPr>
            <a:r>
              <a:rPr lang="en-US" sz="932">
                <a:solidFill>
                  <a:srgbClr val="000000"/>
                </a:solidFill>
                <a:latin typeface="Libre Baskerville"/>
              </a:rPr>
              <a:t>Des groupes pour mamans hispanophones et swahili ont été organisés avec la présence d'une interprète prêtée gratuitement par la banque d'interprètes CIUSSS-CN.</a:t>
            </a:r>
          </a:p>
          <a:p>
            <a:pPr algn="just">
              <a:lnSpc>
                <a:spcPts val="1398"/>
              </a:lnSpc>
            </a:pPr>
          </a:p>
          <a:p>
            <a:pPr algn="just">
              <a:lnSpc>
                <a:spcPts val="1398"/>
              </a:lnSpc>
            </a:pPr>
            <a:r>
              <a:rPr lang="en-US" sz="932">
                <a:solidFill>
                  <a:srgbClr val="000000"/>
                </a:solidFill>
                <a:latin typeface="Libre Baskerville"/>
              </a:rPr>
              <a:t>Créant un sentiment d'appartenance avec le SRPFIQ, 19 familles Lotus ont participé à nos activités régulières de portage, les bobos de bébé, paniers de noël,  orthophonie, dons et emballage de cadeaux, célébration du temps des fêtes, sorties à la cabane à sucre et à la plage, etc. </a:t>
            </a:r>
          </a:p>
        </p:txBody>
      </p:sp>
      <p:grpSp>
        <p:nvGrpSpPr>
          <p:cNvPr name="Group 14" id="14"/>
          <p:cNvGrpSpPr/>
          <p:nvPr/>
        </p:nvGrpSpPr>
        <p:grpSpPr>
          <a:xfrm rot="0">
            <a:off x="3270443" y="4047769"/>
            <a:ext cx="4229567" cy="2896222"/>
            <a:chOff x="0" y="0"/>
            <a:chExt cx="5639423" cy="3861630"/>
          </a:xfrm>
        </p:grpSpPr>
        <p:grpSp>
          <p:nvGrpSpPr>
            <p:cNvPr name="Group 15" id="15"/>
            <p:cNvGrpSpPr>
              <a:grpSpLocks noChangeAspect="true"/>
            </p:cNvGrpSpPr>
            <p:nvPr/>
          </p:nvGrpSpPr>
          <p:grpSpPr>
            <a:xfrm rot="-10800000">
              <a:off x="551602" y="25400"/>
              <a:ext cx="5087821" cy="2543911"/>
              <a:chOff x="0" y="0"/>
              <a:chExt cx="6350000" cy="3175000"/>
            </a:xfrm>
          </p:grpSpPr>
          <p:sp>
            <p:nvSpPr>
              <p:cNvPr name="Freeform 16" id="16"/>
              <p:cNvSpPr/>
              <p:nvPr/>
            </p:nvSpPr>
            <p:spPr>
              <a:xfrm flipH="false" flipV="false" rot="-10800000">
                <a:off x="0" y="0"/>
                <a:ext cx="6350000" cy="3175000"/>
              </a:xfrm>
              <a:custGeom>
                <a:avLst/>
                <a:gdLst/>
                <a:ahLst/>
                <a:cxnLst/>
                <a:rect r="r" b="b" t="t" l="l"/>
                <a:pathLst>
                  <a:path h="3175000" w="6350000">
                    <a:moveTo>
                      <a:pt x="3175000" y="3175000"/>
                    </a:moveTo>
                    <a:cubicBezTo>
                      <a:pt x="4928870" y="3175000"/>
                      <a:pt x="6350000" y="1753870"/>
                      <a:pt x="6350000" y="0"/>
                    </a:cubicBezTo>
                    <a:lnTo>
                      <a:pt x="0" y="0"/>
                    </a:lnTo>
                    <a:cubicBezTo>
                      <a:pt x="0" y="1753870"/>
                      <a:pt x="1421130" y="3175000"/>
                      <a:pt x="3175000" y="3175000"/>
                    </a:cubicBezTo>
                    <a:close/>
                  </a:path>
                </a:pathLst>
              </a:custGeom>
              <a:blipFill>
                <a:blip r:embed="rId4"/>
                <a:stretch>
                  <a:fillRect l="-19923" t="-77034" r="0" b="-2851"/>
                </a:stretch>
              </a:blipFill>
            </p:spPr>
          </p:sp>
        </p:grpSp>
        <p:sp>
          <p:nvSpPr>
            <p:cNvPr name="Freeform 17" id="17"/>
            <p:cNvSpPr/>
            <p:nvPr/>
          </p:nvSpPr>
          <p:spPr>
            <a:xfrm flipH="false" flipV="false" rot="1653501">
              <a:off x="1128866" y="1867658"/>
              <a:ext cx="1229409" cy="1812395"/>
            </a:xfrm>
            <a:custGeom>
              <a:avLst/>
              <a:gdLst/>
              <a:ahLst/>
              <a:cxnLst/>
              <a:rect r="r" b="b" t="t" l="l"/>
              <a:pathLst>
                <a:path h="1812395" w="1229409">
                  <a:moveTo>
                    <a:pt x="0" y="0"/>
                  </a:moveTo>
                  <a:lnTo>
                    <a:pt x="1229409" y="0"/>
                  </a:lnTo>
                  <a:lnTo>
                    <a:pt x="1229409" y="1812395"/>
                  </a:lnTo>
                  <a:lnTo>
                    <a:pt x="0" y="1812395"/>
                  </a:lnTo>
                  <a:lnTo>
                    <a:pt x="0" y="0"/>
                  </a:lnTo>
                  <a:close/>
                </a:path>
              </a:pathLst>
            </a:custGeom>
            <a:blipFill>
              <a:blip r:embed="rId5"/>
              <a:stretch>
                <a:fillRect l="0" t="-867" r="0" b="-5537"/>
              </a:stretch>
            </a:blipFill>
          </p:spPr>
        </p:sp>
        <p:sp>
          <p:nvSpPr>
            <p:cNvPr name="Freeform 18" id="18"/>
            <p:cNvSpPr/>
            <p:nvPr/>
          </p:nvSpPr>
          <p:spPr>
            <a:xfrm flipH="false" flipV="false" rot="910380">
              <a:off x="2848475" y="2494117"/>
              <a:ext cx="547746" cy="807487"/>
            </a:xfrm>
            <a:custGeom>
              <a:avLst/>
              <a:gdLst/>
              <a:ahLst/>
              <a:cxnLst/>
              <a:rect r="r" b="b" t="t" l="l"/>
              <a:pathLst>
                <a:path h="807487" w="547746">
                  <a:moveTo>
                    <a:pt x="0" y="0"/>
                  </a:moveTo>
                  <a:lnTo>
                    <a:pt x="547746" y="0"/>
                  </a:lnTo>
                  <a:lnTo>
                    <a:pt x="547746" y="807488"/>
                  </a:lnTo>
                  <a:lnTo>
                    <a:pt x="0" y="807488"/>
                  </a:lnTo>
                  <a:lnTo>
                    <a:pt x="0" y="0"/>
                  </a:lnTo>
                  <a:close/>
                </a:path>
              </a:pathLst>
            </a:custGeom>
            <a:blipFill>
              <a:blip r:embed="rId5"/>
              <a:stretch>
                <a:fillRect l="0" t="-867" r="0" b="-5537"/>
              </a:stretch>
            </a:blipFill>
          </p:spPr>
        </p:sp>
        <p:sp>
          <p:nvSpPr>
            <p:cNvPr name="Freeform 19" id="19"/>
            <p:cNvSpPr/>
            <p:nvPr/>
          </p:nvSpPr>
          <p:spPr>
            <a:xfrm flipH="false" flipV="false" rot="1484797">
              <a:off x="3489193" y="2384026"/>
              <a:ext cx="528869" cy="779659"/>
            </a:xfrm>
            <a:custGeom>
              <a:avLst/>
              <a:gdLst/>
              <a:ahLst/>
              <a:cxnLst/>
              <a:rect r="r" b="b" t="t" l="l"/>
              <a:pathLst>
                <a:path h="779659" w="528869">
                  <a:moveTo>
                    <a:pt x="0" y="0"/>
                  </a:moveTo>
                  <a:lnTo>
                    <a:pt x="528869" y="0"/>
                  </a:lnTo>
                  <a:lnTo>
                    <a:pt x="528869" y="779659"/>
                  </a:lnTo>
                  <a:lnTo>
                    <a:pt x="0" y="779659"/>
                  </a:lnTo>
                  <a:lnTo>
                    <a:pt x="0" y="0"/>
                  </a:lnTo>
                  <a:close/>
                </a:path>
              </a:pathLst>
            </a:custGeom>
            <a:blipFill>
              <a:blip r:embed="rId5"/>
              <a:stretch>
                <a:fillRect l="0" t="-867" r="0" b="-5537"/>
              </a:stretch>
            </a:blipFill>
          </p:spPr>
        </p:sp>
        <p:sp>
          <p:nvSpPr>
            <p:cNvPr name="Freeform 20" id="20"/>
            <p:cNvSpPr/>
            <p:nvPr/>
          </p:nvSpPr>
          <p:spPr>
            <a:xfrm flipH="false" flipV="false" rot="2406285">
              <a:off x="3761982" y="2281437"/>
              <a:ext cx="450182" cy="663658"/>
            </a:xfrm>
            <a:custGeom>
              <a:avLst/>
              <a:gdLst/>
              <a:ahLst/>
              <a:cxnLst/>
              <a:rect r="r" b="b" t="t" l="l"/>
              <a:pathLst>
                <a:path h="663658" w="450182">
                  <a:moveTo>
                    <a:pt x="0" y="0"/>
                  </a:moveTo>
                  <a:lnTo>
                    <a:pt x="450182" y="0"/>
                  </a:lnTo>
                  <a:lnTo>
                    <a:pt x="450182" y="663659"/>
                  </a:lnTo>
                  <a:lnTo>
                    <a:pt x="0" y="663659"/>
                  </a:lnTo>
                  <a:lnTo>
                    <a:pt x="0" y="0"/>
                  </a:lnTo>
                  <a:close/>
                </a:path>
              </a:pathLst>
            </a:custGeom>
            <a:blipFill>
              <a:blip r:embed="rId5"/>
              <a:stretch>
                <a:fillRect l="0" t="-867" r="0" b="-5537"/>
              </a:stretch>
            </a:blipFill>
          </p:spPr>
        </p:sp>
        <p:sp>
          <p:nvSpPr>
            <p:cNvPr name="Freeform 21" id="21"/>
            <p:cNvSpPr/>
            <p:nvPr/>
          </p:nvSpPr>
          <p:spPr>
            <a:xfrm flipH="false" flipV="false" rot="2406285">
              <a:off x="1870189" y="2008173"/>
              <a:ext cx="1003177" cy="1478884"/>
            </a:xfrm>
            <a:custGeom>
              <a:avLst/>
              <a:gdLst/>
              <a:ahLst/>
              <a:cxnLst/>
              <a:rect r="r" b="b" t="t" l="l"/>
              <a:pathLst>
                <a:path h="1478884" w="1003177">
                  <a:moveTo>
                    <a:pt x="0" y="0"/>
                  </a:moveTo>
                  <a:lnTo>
                    <a:pt x="1003177" y="0"/>
                  </a:lnTo>
                  <a:lnTo>
                    <a:pt x="1003177" y="1478884"/>
                  </a:lnTo>
                  <a:lnTo>
                    <a:pt x="0" y="1478884"/>
                  </a:lnTo>
                  <a:lnTo>
                    <a:pt x="0" y="0"/>
                  </a:lnTo>
                  <a:close/>
                </a:path>
              </a:pathLst>
            </a:custGeom>
            <a:blipFill>
              <a:blip r:embed="rId5"/>
              <a:stretch>
                <a:fillRect l="0" t="-867" r="0" b="-5537"/>
              </a:stretch>
            </a:blipFill>
          </p:spPr>
        </p:sp>
        <p:sp>
          <p:nvSpPr>
            <p:cNvPr name="Freeform 22" id="22"/>
            <p:cNvSpPr/>
            <p:nvPr/>
          </p:nvSpPr>
          <p:spPr>
            <a:xfrm flipH="false" flipV="false" rot="2884768">
              <a:off x="397713" y="1448055"/>
              <a:ext cx="1039757" cy="1532810"/>
            </a:xfrm>
            <a:custGeom>
              <a:avLst/>
              <a:gdLst/>
              <a:ahLst/>
              <a:cxnLst/>
              <a:rect r="r" b="b" t="t" l="l"/>
              <a:pathLst>
                <a:path h="1532810" w="1039757">
                  <a:moveTo>
                    <a:pt x="0" y="0"/>
                  </a:moveTo>
                  <a:lnTo>
                    <a:pt x="1039757" y="0"/>
                  </a:lnTo>
                  <a:lnTo>
                    <a:pt x="1039757" y="1532811"/>
                  </a:lnTo>
                  <a:lnTo>
                    <a:pt x="0" y="1532811"/>
                  </a:lnTo>
                  <a:lnTo>
                    <a:pt x="0" y="0"/>
                  </a:lnTo>
                  <a:close/>
                </a:path>
              </a:pathLst>
            </a:custGeom>
            <a:blipFill>
              <a:blip r:embed="rId5"/>
              <a:stretch>
                <a:fillRect l="0" t="-867" r="0" b="-5537"/>
              </a:stretch>
            </a:blipFill>
          </p:spPr>
        </p:sp>
        <p:sp>
          <p:nvSpPr>
            <p:cNvPr name="Freeform 23" id="23"/>
            <p:cNvSpPr/>
            <p:nvPr/>
          </p:nvSpPr>
          <p:spPr>
            <a:xfrm flipH="false" flipV="false" rot="2406285">
              <a:off x="450867" y="833120"/>
              <a:ext cx="343215" cy="505968"/>
            </a:xfrm>
            <a:custGeom>
              <a:avLst/>
              <a:gdLst/>
              <a:ahLst/>
              <a:cxnLst/>
              <a:rect r="r" b="b" t="t" l="l"/>
              <a:pathLst>
                <a:path h="505968" w="343215">
                  <a:moveTo>
                    <a:pt x="0" y="0"/>
                  </a:moveTo>
                  <a:lnTo>
                    <a:pt x="343215" y="0"/>
                  </a:lnTo>
                  <a:lnTo>
                    <a:pt x="343215" y="505967"/>
                  </a:lnTo>
                  <a:lnTo>
                    <a:pt x="0" y="505967"/>
                  </a:lnTo>
                  <a:lnTo>
                    <a:pt x="0" y="0"/>
                  </a:lnTo>
                  <a:close/>
                </a:path>
              </a:pathLst>
            </a:custGeom>
            <a:blipFill>
              <a:blip r:embed="rId5"/>
              <a:stretch>
                <a:fillRect l="0" t="-867" r="0" b="-5537"/>
              </a:stretch>
            </a:blipFill>
          </p:spPr>
        </p:sp>
        <p:sp>
          <p:nvSpPr>
            <p:cNvPr name="Freeform 24" id="24"/>
            <p:cNvSpPr/>
            <p:nvPr/>
          </p:nvSpPr>
          <p:spPr>
            <a:xfrm flipH="false" flipV="false" rot="2406285">
              <a:off x="451514" y="1235332"/>
              <a:ext cx="528917" cy="779730"/>
            </a:xfrm>
            <a:custGeom>
              <a:avLst/>
              <a:gdLst/>
              <a:ahLst/>
              <a:cxnLst/>
              <a:rect r="r" b="b" t="t" l="l"/>
              <a:pathLst>
                <a:path h="779730" w="528917">
                  <a:moveTo>
                    <a:pt x="0" y="0"/>
                  </a:moveTo>
                  <a:lnTo>
                    <a:pt x="528917" y="0"/>
                  </a:lnTo>
                  <a:lnTo>
                    <a:pt x="528917" y="779730"/>
                  </a:lnTo>
                  <a:lnTo>
                    <a:pt x="0" y="779730"/>
                  </a:lnTo>
                  <a:lnTo>
                    <a:pt x="0" y="0"/>
                  </a:lnTo>
                  <a:close/>
                </a:path>
              </a:pathLst>
            </a:custGeom>
            <a:blipFill>
              <a:blip r:embed="rId5"/>
              <a:stretch>
                <a:fillRect l="0" t="-867" r="0" b="-5537"/>
              </a:stretch>
            </a:blipFill>
          </p:spPr>
        </p:sp>
        <p:sp>
          <p:nvSpPr>
            <p:cNvPr name="Freeform 25" id="25"/>
            <p:cNvSpPr/>
            <p:nvPr/>
          </p:nvSpPr>
          <p:spPr>
            <a:xfrm flipH="false" flipV="false" rot="2406285">
              <a:off x="491494" y="1003367"/>
              <a:ext cx="343215" cy="505968"/>
            </a:xfrm>
            <a:custGeom>
              <a:avLst/>
              <a:gdLst/>
              <a:ahLst/>
              <a:cxnLst/>
              <a:rect r="r" b="b" t="t" l="l"/>
              <a:pathLst>
                <a:path h="505968" w="343215">
                  <a:moveTo>
                    <a:pt x="0" y="0"/>
                  </a:moveTo>
                  <a:lnTo>
                    <a:pt x="343215" y="0"/>
                  </a:lnTo>
                  <a:lnTo>
                    <a:pt x="343215" y="505968"/>
                  </a:lnTo>
                  <a:lnTo>
                    <a:pt x="0" y="505968"/>
                  </a:lnTo>
                  <a:lnTo>
                    <a:pt x="0" y="0"/>
                  </a:lnTo>
                  <a:close/>
                </a:path>
              </a:pathLst>
            </a:custGeom>
            <a:blipFill>
              <a:blip r:embed="rId6"/>
              <a:stretch>
                <a:fillRect l="0" t="-867" r="0" b="-5537"/>
              </a:stretch>
            </a:blipFill>
          </p:spPr>
        </p:sp>
        <p:sp>
          <p:nvSpPr>
            <p:cNvPr name="Freeform 26" id="26"/>
            <p:cNvSpPr/>
            <p:nvPr/>
          </p:nvSpPr>
          <p:spPr>
            <a:xfrm flipH="false" flipV="false" rot="3445557">
              <a:off x="302169" y="622841"/>
              <a:ext cx="343215" cy="505968"/>
            </a:xfrm>
            <a:custGeom>
              <a:avLst/>
              <a:gdLst/>
              <a:ahLst/>
              <a:cxnLst/>
              <a:rect r="r" b="b" t="t" l="l"/>
              <a:pathLst>
                <a:path h="505968" w="343215">
                  <a:moveTo>
                    <a:pt x="0" y="0"/>
                  </a:moveTo>
                  <a:lnTo>
                    <a:pt x="343215" y="0"/>
                  </a:lnTo>
                  <a:lnTo>
                    <a:pt x="343215" y="505967"/>
                  </a:lnTo>
                  <a:lnTo>
                    <a:pt x="0" y="505967"/>
                  </a:lnTo>
                  <a:lnTo>
                    <a:pt x="0" y="0"/>
                  </a:lnTo>
                  <a:close/>
                </a:path>
              </a:pathLst>
            </a:custGeom>
            <a:blipFill>
              <a:blip r:embed="rId5"/>
              <a:stretch>
                <a:fillRect l="0" t="-867" r="0" b="-5537"/>
              </a:stretch>
            </a:blipFill>
          </p:spPr>
        </p:sp>
        <p:sp>
          <p:nvSpPr>
            <p:cNvPr name="Freeform 27" id="27"/>
            <p:cNvSpPr/>
            <p:nvPr/>
          </p:nvSpPr>
          <p:spPr>
            <a:xfrm flipH="false" flipV="false" rot="4823590">
              <a:off x="323660" y="374823"/>
              <a:ext cx="277427" cy="467455"/>
            </a:xfrm>
            <a:custGeom>
              <a:avLst/>
              <a:gdLst/>
              <a:ahLst/>
              <a:cxnLst/>
              <a:rect r="r" b="b" t="t" l="l"/>
              <a:pathLst>
                <a:path h="467455" w="277427">
                  <a:moveTo>
                    <a:pt x="0" y="0"/>
                  </a:moveTo>
                  <a:lnTo>
                    <a:pt x="277427" y="0"/>
                  </a:lnTo>
                  <a:lnTo>
                    <a:pt x="277427" y="467455"/>
                  </a:lnTo>
                  <a:lnTo>
                    <a:pt x="0" y="467455"/>
                  </a:lnTo>
                  <a:lnTo>
                    <a:pt x="0" y="0"/>
                  </a:lnTo>
                  <a:close/>
                </a:path>
              </a:pathLst>
            </a:custGeom>
            <a:blipFill>
              <a:blip r:embed="rId6"/>
              <a:stretch>
                <a:fillRect l="-6656" t="0" r="-6656" b="-5489"/>
              </a:stretch>
            </a:blipFill>
          </p:spPr>
        </p:sp>
        <p:sp>
          <p:nvSpPr>
            <p:cNvPr name="Freeform 28" id="28"/>
            <p:cNvSpPr/>
            <p:nvPr/>
          </p:nvSpPr>
          <p:spPr>
            <a:xfrm flipH="false" flipV="false" rot="4823590">
              <a:off x="283082" y="186830"/>
              <a:ext cx="277427" cy="467455"/>
            </a:xfrm>
            <a:custGeom>
              <a:avLst/>
              <a:gdLst/>
              <a:ahLst/>
              <a:cxnLst/>
              <a:rect r="r" b="b" t="t" l="l"/>
              <a:pathLst>
                <a:path h="467455" w="277427">
                  <a:moveTo>
                    <a:pt x="0" y="0"/>
                  </a:moveTo>
                  <a:lnTo>
                    <a:pt x="277427" y="0"/>
                  </a:lnTo>
                  <a:lnTo>
                    <a:pt x="277427" y="467455"/>
                  </a:lnTo>
                  <a:lnTo>
                    <a:pt x="0" y="467455"/>
                  </a:lnTo>
                  <a:lnTo>
                    <a:pt x="0" y="0"/>
                  </a:lnTo>
                  <a:close/>
                </a:path>
              </a:pathLst>
            </a:custGeom>
            <a:blipFill>
              <a:blip r:embed="rId6"/>
              <a:stretch>
                <a:fillRect l="-6656" t="0" r="-6656" b="-5489"/>
              </a:stretch>
            </a:blipFill>
          </p:spPr>
        </p:sp>
        <p:sp>
          <p:nvSpPr>
            <p:cNvPr name="Freeform 29" id="29"/>
            <p:cNvSpPr/>
            <p:nvPr/>
          </p:nvSpPr>
          <p:spPr>
            <a:xfrm flipH="false" flipV="false" rot="1484797">
              <a:off x="3135024" y="2448169"/>
              <a:ext cx="528869" cy="779659"/>
            </a:xfrm>
            <a:custGeom>
              <a:avLst/>
              <a:gdLst/>
              <a:ahLst/>
              <a:cxnLst/>
              <a:rect r="r" b="b" t="t" l="l"/>
              <a:pathLst>
                <a:path h="779659" w="528869">
                  <a:moveTo>
                    <a:pt x="0" y="0"/>
                  </a:moveTo>
                  <a:lnTo>
                    <a:pt x="528868" y="0"/>
                  </a:lnTo>
                  <a:lnTo>
                    <a:pt x="528868" y="779659"/>
                  </a:lnTo>
                  <a:lnTo>
                    <a:pt x="0" y="779659"/>
                  </a:lnTo>
                  <a:lnTo>
                    <a:pt x="0" y="0"/>
                  </a:lnTo>
                  <a:close/>
                </a:path>
              </a:pathLst>
            </a:custGeom>
            <a:blipFill>
              <a:blip r:embed="rId5"/>
              <a:stretch>
                <a:fillRect l="0" t="-867" r="0" b="-5537"/>
              </a:stretch>
            </a:blipFill>
          </p:spPr>
        </p:sp>
        <p:sp>
          <p:nvSpPr>
            <p:cNvPr name="Freeform 30" id="30"/>
            <p:cNvSpPr/>
            <p:nvPr/>
          </p:nvSpPr>
          <p:spPr>
            <a:xfrm flipH="false" flipV="false" rot="635637">
              <a:off x="4090336" y="2191742"/>
              <a:ext cx="332068" cy="489535"/>
            </a:xfrm>
            <a:custGeom>
              <a:avLst/>
              <a:gdLst/>
              <a:ahLst/>
              <a:cxnLst/>
              <a:rect r="r" b="b" t="t" l="l"/>
              <a:pathLst>
                <a:path h="489535" w="332068">
                  <a:moveTo>
                    <a:pt x="0" y="0"/>
                  </a:moveTo>
                  <a:lnTo>
                    <a:pt x="332068" y="0"/>
                  </a:lnTo>
                  <a:lnTo>
                    <a:pt x="332068" y="489535"/>
                  </a:lnTo>
                  <a:lnTo>
                    <a:pt x="0" y="489535"/>
                  </a:lnTo>
                  <a:lnTo>
                    <a:pt x="0" y="0"/>
                  </a:lnTo>
                  <a:close/>
                </a:path>
              </a:pathLst>
            </a:custGeom>
            <a:blipFill>
              <a:blip r:embed="rId6"/>
              <a:stretch>
                <a:fillRect l="0" t="-867" r="0" b="-5537"/>
              </a:stretch>
            </a:blipFill>
          </p:spPr>
        </p:sp>
        <p:sp>
          <p:nvSpPr>
            <p:cNvPr name="Freeform 31" id="31"/>
            <p:cNvSpPr/>
            <p:nvPr/>
          </p:nvSpPr>
          <p:spPr>
            <a:xfrm flipH="false" flipV="false" rot="-111038">
              <a:off x="4306052" y="2139581"/>
              <a:ext cx="317044" cy="467386"/>
            </a:xfrm>
            <a:custGeom>
              <a:avLst/>
              <a:gdLst/>
              <a:ahLst/>
              <a:cxnLst/>
              <a:rect r="r" b="b" t="t" l="l"/>
              <a:pathLst>
                <a:path h="467386" w="317044">
                  <a:moveTo>
                    <a:pt x="0" y="0"/>
                  </a:moveTo>
                  <a:lnTo>
                    <a:pt x="317044" y="0"/>
                  </a:lnTo>
                  <a:lnTo>
                    <a:pt x="317044" y="467386"/>
                  </a:lnTo>
                  <a:lnTo>
                    <a:pt x="0" y="467386"/>
                  </a:lnTo>
                  <a:lnTo>
                    <a:pt x="0" y="0"/>
                  </a:lnTo>
                  <a:close/>
                </a:path>
              </a:pathLst>
            </a:custGeom>
            <a:blipFill>
              <a:blip r:embed="rId6"/>
              <a:stretch>
                <a:fillRect l="0" t="-867" r="0" b="-5537"/>
              </a:stretch>
            </a:blipFill>
          </p:spPr>
        </p:sp>
        <p:sp>
          <p:nvSpPr>
            <p:cNvPr name="Freeform 32" id="32"/>
            <p:cNvSpPr/>
            <p:nvPr/>
          </p:nvSpPr>
          <p:spPr>
            <a:xfrm flipH="false" flipV="false" rot="4823590">
              <a:off x="361562" y="-36166"/>
              <a:ext cx="173128" cy="291716"/>
            </a:xfrm>
            <a:custGeom>
              <a:avLst/>
              <a:gdLst/>
              <a:ahLst/>
              <a:cxnLst/>
              <a:rect r="r" b="b" t="t" l="l"/>
              <a:pathLst>
                <a:path h="291716" w="173128">
                  <a:moveTo>
                    <a:pt x="0" y="0"/>
                  </a:moveTo>
                  <a:lnTo>
                    <a:pt x="173128" y="0"/>
                  </a:lnTo>
                  <a:lnTo>
                    <a:pt x="173128" y="291716"/>
                  </a:lnTo>
                  <a:lnTo>
                    <a:pt x="0" y="291716"/>
                  </a:lnTo>
                  <a:lnTo>
                    <a:pt x="0" y="0"/>
                  </a:lnTo>
                  <a:close/>
                </a:path>
              </a:pathLst>
            </a:custGeom>
            <a:blipFill>
              <a:blip r:embed="rId6"/>
              <a:stretch>
                <a:fillRect l="-6656" t="0" r="-6656" b="-5489"/>
              </a:stretch>
            </a:blipFill>
          </p:spPr>
        </p:sp>
        <p:sp>
          <p:nvSpPr>
            <p:cNvPr name="Freeform 33" id="33"/>
            <p:cNvSpPr/>
            <p:nvPr/>
          </p:nvSpPr>
          <p:spPr>
            <a:xfrm flipH="false" flipV="false" rot="4823590">
              <a:off x="361562" y="98926"/>
              <a:ext cx="173128" cy="291716"/>
            </a:xfrm>
            <a:custGeom>
              <a:avLst/>
              <a:gdLst/>
              <a:ahLst/>
              <a:cxnLst/>
              <a:rect r="r" b="b" t="t" l="l"/>
              <a:pathLst>
                <a:path h="291716" w="173128">
                  <a:moveTo>
                    <a:pt x="0" y="0"/>
                  </a:moveTo>
                  <a:lnTo>
                    <a:pt x="173128" y="0"/>
                  </a:lnTo>
                  <a:lnTo>
                    <a:pt x="173128" y="291716"/>
                  </a:lnTo>
                  <a:lnTo>
                    <a:pt x="0" y="291716"/>
                  </a:lnTo>
                  <a:lnTo>
                    <a:pt x="0" y="0"/>
                  </a:lnTo>
                  <a:close/>
                </a:path>
              </a:pathLst>
            </a:custGeom>
            <a:blipFill>
              <a:blip r:embed="rId6"/>
              <a:stretch>
                <a:fillRect l="-6656" t="0" r="-6656" b="-5489"/>
              </a:stretch>
            </a:blipFill>
          </p:spPr>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697460" y="2168525"/>
            <a:ext cx="6065665" cy="3260295"/>
          </a:xfrm>
          <a:custGeom>
            <a:avLst/>
            <a:gdLst/>
            <a:ahLst/>
            <a:cxnLst/>
            <a:rect r="r" b="b" t="t" l="l"/>
            <a:pathLst>
              <a:path h="3260295" w="6065665">
                <a:moveTo>
                  <a:pt x="0" y="0"/>
                </a:moveTo>
                <a:lnTo>
                  <a:pt x="6065665" y="0"/>
                </a:lnTo>
                <a:lnTo>
                  <a:pt x="6065665" y="3260295"/>
                </a:lnTo>
                <a:lnTo>
                  <a:pt x="0" y="3260295"/>
                </a:lnTo>
                <a:lnTo>
                  <a:pt x="0" y="0"/>
                </a:lnTo>
                <a:close/>
              </a:path>
            </a:pathLst>
          </a:custGeom>
          <a:blipFill>
            <a:blip r:embed="rId2">
              <a:alphaModFix amt="21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877836" y="701749"/>
            <a:ext cx="9238680" cy="7125332"/>
          </a:xfrm>
          <a:custGeom>
            <a:avLst/>
            <a:gdLst/>
            <a:ahLst/>
            <a:cxnLst/>
            <a:rect r="r" b="b" t="t" l="l"/>
            <a:pathLst>
              <a:path h="7125332" w="9238680">
                <a:moveTo>
                  <a:pt x="0" y="0"/>
                </a:moveTo>
                <a:lnTo>
                  <a:pt x="9238680" y="0"/>
                </a:lnTo>
                <a:lnTo>
                  <a:pt x="9238680" y="7125332"/>
                </a:lnTo>
                <a:lnTo>
                  <a:pt x="0" y="7125332"/>
                </a:lnTo>
                <a:lnTo>
                  <a:pt x="0" y="0"/>
                </a:lnTo>
                <a:close/>
              </a:path>
            </a:pathLst>
          </a:custGeom>
          <a:blipFill>
            <a:blip r:embed="rId4">
              <a:alphaModFix amt="44999"/>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30484" y="807794"/>
            <a:ext cx="3897755" cy="4135549"/>
          </a:xfrm>
          <a:custGeom>
            <a:avLst/>
            <a:gdLst/>
            <a:ahLst/>
            <a:cxnLst/>
            <a:rect r="r" b="b" t="t" l="l"/>
            <a:pathLst>
              <a:path h="4135549" w="3897755">
                <a:moveTo>
                  <a:pt x="0" y="0"/>
                </a:moveTo>
                <a:lnTo>
                  <a:pt x="3897755" y="0"/>
                </a:lnTo>
                <a:lnTo>
                  <a:pt x="3897755" y="4135549"/>
                </a:lnTo>
                <a:lnTo>
                  <a:pt x="0" y="4135549"/>
                </a:lnTo>
                <a:lnTo>
                  <a:pt x="0" y="0"/>
                </a:lnTo>
                <a:close/>
              </a:path>
            </a:pathLst>
          </a:custGeom>
          <a:blipFill>
            <a:blip r:embed="rId6">
              <a:alphaModFix amt="37000"/>
              <a:extLst>
                <a:ext uri="{96DAC541-7B7A-43D3-8B79-37D633B846F1}">
                  <asvg:svgBlip xmlns:asvg="http://schemas.microsoft.com/office/drawing/2016/SVG/main" r:embed="rId7"/>
                </a:ext>
              </a:extLst>
            </a:blip>
            <a:stretch>
              <a:fillRect l="0" t="0" r="0" b="0"/>
            </a:stretch>
          </a:blipFill>
        </p:spPr>
      </p:sp>
      <p:sp>
        <p:nvSpPr>
          <p:cNvPr name="AutoShape 5" id="5"/>
          <p:cNvSpPr/>
          <p:nvPr/>
        </p:nvSpPr>
        <p:spPr>
          <a:xfrm flipV="true">
            <a:off x="731520" y="1184910"/>
            <a:ext cx="8290560" cy="19050"/>
          </a:xfrm>
          <a:prstGeom prst="line">
            <a:avLst/>
          </a:prstGeom>
          <a:ln cap="flat" w="38100">
            <a:solidFill>
              <a:srgbClr val="000000"/>
            </a:solidFill>
            <a:prstDash val="solid"/>
            <a:headEnd type="none" len="sm" w="sm"/>
            <a:tailEnd type="none" len="sm" w="sm"/>
          </a:ln>
        </p:spPr>
      </p:sp>
      <p:sp>
        <p:nvSpPr>
          <p:cNvPr name="AutoShape 6" id="6"/>
          <p:cNvSpPr/>
          <p:nvPr/>
        </p:nvSpPr>
        <p:spPr>
          <a:xfrm>
            <a:off x="6446901" y="6257925"/>
            <a:ext cx="3316224" cy="0"/>
          </a:xfrm>
          <a:prstGeom prst="line">
            <a:avLst/>
          </a:prstGeom>
          <a:ln cap="flat" w="38100">
            <a:solidFill>
              <a:srgbClr val="000000"/>
            </a:solidFill>
            <a:prstDash val="solid"/>
            <a:headEnd type="none" len="sm" w="sm"/>
            <a:tailEnd type="none" len="sm" w="sm"/>
          </a:ln>
        </p:spPr>
      </p:sp>
      <p:sp>
        <p:nvSpPr>
          <p:cNvPr name="Freeform 7" id="7"/>
          <p:cNvSpPr/>
          <p:nvPr/>
        </p:nvSpPr>
        <p:spPr>
          <a:xfrm flipH="false" flipV="false" rot="0">
            <a:off x="1236533" y="5247425"/>
            <a:ext cx="3897755" cy="4135549"/>
          </a:xfrm>
          <a:custGeom>
            <a:avLst/>
            <a:gdLst/>
            <a:ahLst/>
            <a:cxnLst/>
            <a:rect r="r" b="b" t="t" l="l"/>
            <a:pathLst>
              <a:path h="4135549" w="3897755">
                <a:moveTo>
                  <a:pt x="0" y="0"/>
                </a:moveTo>
                <a:lnTo>
                  <a:pt x="3897755" y="0"/>
                </a:lnTo>
                <a:lnTo>
                  <a:pt x="3897755" y="4135550"/>
                </a:lnTo>
                <a:lnTo>
                  <a:pt x="0" y="4135550"/>
                </a:lnTo>
                <a:lnTo>
                  <a:pt x="0" y="0"/>
                </a:lnTo>
                <a:close/>
              </a:path>
            </a:pathLst>
          </a:custGeom>
          <a:blipFill>
            <a:blip r:embed="rId6">
              <a:alphaModFix amt="37000"/>
              <a:extLst>
                <a:ext uri="{96DAC541-7B7A-43D3-8B79-37D633B846F1}">
                  <asvg:svgBlip xmlns:asvg="http://schemas.microsoft.com/office/drawing/2016/SVG/main" r:embed="rId7"/>
                </a:ext>
              </a:extLst>
            </a:blip>
            <a:stretch>
              <a:fillRect l="0" t="0" r="0" b="0"/>
            </a:stretch>
          </a:blipFill>
        </p:spPr>
      </p:sp>
      <p:grpSp>
        <p:nvGrpSpPr>
          <p:cNvPr name="Group 8" id="8"/>
          <p:cNvGrpSpPr>
            <a:grpSpLocks noChangeAspect="true"/>
          </p:cNvGrpSpPr>
          <p:nvPr/>
        </p:nvGrpSpPr>
        <p:grpSpPr>
          <a:xfrm rot="0">
            <a:off x="966051" y="1866952"/>
            <a:ext cx="2983080" cy="2983080"/>
            <a:chOff x="0" y="0"/>
            <a:chExt cx="13716000" cy="13716000"/>
          </a:xfrm>
        </p:grpSpPr>
        <p:sp>
          <p:nvSpPr>
            <p:cNvPr name="Freeform 9" id="9"/>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8"/>
              <a:stretch>
                <a:fillRect l="-24574" t="0" r="-24574" b="0"/>
              </a:stretch>
            </a:blipFill>
          </p:spPr>
        </p:sp>
      </p:grpSp>
      <p:sp>
        <p:nvSpPr>
          <p:cNvPr name="Freeform 10" id="10"/>
          <p:cNvSpPr/>
          <p:nvPr/>
        </p:nvSpPr>
        <p:spPr>
          <a:xfrm flipH="false" flipV="false" rot="0">
            <a:off x="-2463155" y="3940632"/>
            <a:ext cx="3897755" cy="4135549"/>
          </a:xfrm>
          <a:custGeom>
            <a:avLst/>
            <a:gdLst/>
            <a:ahLst/>
            <a:cxnLst/>
            <a:rect r="r" b="b" t="t" l="l"/>
            <a:pathLst>
              <a:path h="4135549" w="3897755">
                <a:moveTo>
                  <a:pt x="0" y="0"/>
                </a:moveTo>
                <a:lnTo>
                  <a:pt x="3897755" y="0"/>
                </a:lnTo>
                <a:lnTo>
                  <a:pt x="3897755" y="4135550"/>
                </a:lnTo>
                <a:lnTo>
                  <a:pt x="0" y="4135550"/>
                </a:lnTo>
                <a:lnTo>
                  <a:pt x="0" y="0"/>
                </a:lnTo>
                <a:close/>
              </a:path>
            </a:pathLst>
          </a:custGeom>
          <a:blipFill>
            <a:blip r:embed="rId6">
              <a:alphaModFix amt="37000"/>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true" flipV="false" rot="0">
            <a:off x="731476" y="1616731"/>
            <a:ext cx="3528429" cy="3483522"/>
          </a:xfrm>
          <a:custGeom>
            <a:avLst/>
            <a:gdLst/>
            <a:ahLst/>
            <a:cxnLst/>
            <a:rect r="r" b="b" t="t" l="l"/>
            <a:pathLst>
              <a:path h="3483522" w="3528429">
                <a:moveTo>
                  <a:pt x="3528429" y="0"/>
                </a:moveTo>
                <a:lnTo>
                  <a:pt x="0" y="0"/>
                </a:lnTo>
                <a:lnTo>
                  <a:pt x="0" y="3483522"/>
                </a:lnTo>
                <a:lnTo>
                  <a:pt x="3528429" y="3483522"/>
                </a:lnTo>
                <a:lnTo>
                  <a:pt x="3528429"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2" id="12"/>
          <p:cNvSpPr txBox="true"/>
          <p:nvPr/>
        </p:nvSpPr>
        <p:spPr>
          <a:xfrm rot="0">
            <a:off x="4348375" y="3499412"/>
            <a:ext cx="4439173" cy="826770"/>
          </a:xfrm>
          <a:prstGeom prst="rect">
            <a:avLst/>
          </a:prstGeom>
        </p:spPr>
        <p:txBody>
          <a:bodyPr anchor="t" rtlCol="false" tIns="0" lIns="0" bIns="0" rIns="0">
            <a:spAutoFit/>
          </a:bodyPr>
          <a:lstStyle/>
          <a:p>
            <a:pPr algn="just">
              <a:lnSpc>
                <a:spcPts val="1679"/>
              </a:lnSpc>
              <a:spcBef>
                <a:spcPct val="0"/>
              </a:spcBef>
            </a:pPr>
            <a:r>
              <a:rPr lang="en-US" sz="1200">
                <a:solidFill>
                  <a:srgbClr val="000000"/>
                </a:solidFill>
                <a:latin typeface="Libre Baskerville"/>
              </a:rPr>
              <a:t>Un organisme fournissant force et enracinement, comme une famille dans laquelle les mères peuvent s’ancrer pour avancer personnellement et socialement comme groupe. </a:t>
            </a:r>
          </a:p>
        </p:txBody>
      </p:sp>
      <p:sp>
        <p:nvSpPr>
          <p:cNvPr name="TextBox 13" id="13"/>
          <p:cNvSpPr txBox="true"/>
          <p:nvPr/>
        </p:nvSpPr>
        <p:spPr>
          <a:xfrm rot="0">
            <a:off x="5697248" y="1431290"/>
            <a:ext cx="1912982" cy="356235"/>
          </a:xfrm>
          <a:prstGeom prst="rect">
            <a:avLst/>
          </a:prstGeom>
        </p:spPr>
        <p:txBody>
          <a:bodyPr anchor="t" rtlCol="false" tIns="0" lIns="0" bIns="0" rIns="0">
            <a:spAutoFit/>
          </a:bodyPr>
          <a:lstStyle/>
          <a:p>
            <a:pPr>
              <a:lnSpc>
                <a:spcPts val="2940"/>
              </a:lnSpc>
              <a:spcBef>
                <a:spcPct val="0"/>
              </a:spcBef>
            </a:pPr>
            <a:r>
              <a:rPr lang="en-US" sz="2100">
                <a:solidFill>
                  <a:srgbClr val="EDA33A"/>
                </a:solidFill>
                <a:latin typeface="Libre Baskerville Bold"/>
              </a:rPr>
              <a:t>VISION 2027</a:t>
            </a:r>
          </a:p>
        </p:txBody>
      </p:sp>
      <p:sp>
        <p:nvSpPr>
          <p:cNvPr name="TextBox 14" id="14"/>
          <p:cNvSpPr txBox="true"/>
          <p:nvPr/>
        </p:nvSpPr>
        <p:spPr>
          <a:xfrm rot="0">
            <a:off x="6473616" y="6276975"/>
            <a:ext cx="2473077"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a:rPr>
              <a:t>Montre-moi la voie...</a:t>
            </a:r>
          </a:p>
        </p:txBody>
      </p:sp>
      <p:sp>
        <p:nvSpPr>
          <p:cNvPr name="TextBox 15" id="15"/>
          <p:cNvSpPr txBox="true"/>
          <p:nvPr/>
        </p:nvSpPr>
        <p:spPr>
          <a:xfrm rot="0">
            <a:off x="4296351" y="2063091"/>
            <a:ext cx="4491197" cy="617220"/>
          </a:xfrm>
          <a:prstGeom prst="rect">
            <a:avLst/>
          </a:prstGeom>
        </p:spPr>
        <p:txBody>
          <a:bodyPr anchor="t" rtlCol="false" tIns="0" lIns="0" bIns="0" rIns="0">
            <a:spAutoFit/>
          </a:bodyPr>
          <a:lstStyle/>
          <a:p>
            <a:pPr algn="just">
              <a:lnSpc>
                <a:spcPts val="1679"/>
              </a:lnSpc>
              <a:spcBef>
                <a:spcPct val="0"/>
              </a:spcBef>
            </a:pPr>
            <a:r>
              <a:rPr lang="en-US" sz="1200">
                <a:solidFill>
                  <a:srgbClr val="000000"/>
                </a:solidFill>
                <a:latin typeface="Libre Baskerville"/>
              </a:rPr>
              <a:t>Agir davantage au niveau global, notamment en aidant les institutions à mieux comprendre les femmes, étape essentielle pour les aider réellement.</a:t>
            </a:r>
          </a:p>
        </p:txBody>
      </p:sp>
      <p:sp>
        <p:nvSpPr>
          <p:cNvPr name="TextBox 16" id="16"/>
          <p:cNvSpPr txBox="true"/>
          <p:nvPr/>
        </p:nvSpPr>
        <p:spPr>
          <a:xfrm rot="0">
            <a:off x="4296351" y="2886026"/>
            <a:ext cx="4491197" cy="407670"/>
          </a:xfrm>
          <a:prstGeom prst="rect">
            <a:avLst/>
          </a:prstGeom>
        </p:spPr>
        <p:txBody>
          <a:bodyPr anchor="t" rtlCol="false" tIns="0" lIns="0" bIns="0" rIns="0">
            <a:spAutoFit/>
          </a:bodyPr>
          <a:lstStyle/>
          <a:p>
            <a:pPr algn="just">
              <a:lnSpc>
                <a:spcPts val="1679"/>
              </a:lnSpc>
              <a:spcBef>
                <a:spcPct val="0"/>
              </a:spcBef>
            </a:pPr>
            <a:r>
              <a:rPr lang="en-US" sz="1200">
                <a:solidFill>
                  <a:srgbClr val="000000"/>
                </a:solidFill>
                <a:latin typeface="Libre Baskerville"/>
              </a:rPr>
              <a:t>Éviter la victimisation et faire reconnaitre la pleine participation des femmes immigrantes à la vie à Québec.</a:t>
            </a:r>
          </a:p>
        </p:txBody>
      </p:sp>
      <p:sp>
        <p:nvSpPr>
          <p:cNvPr name="TextBox 17" id="17"/>
          <p:cNvSpPr txBox="true"/>
          <p:nvPr/>
        </p:nvSpPr>
        <p:spPr>
          <a:xfrm rot="0">
            <a:off x="4304319" y="4531897"/>
            <a:ext cx="4475262" cy="617220"/>
          </a:xfrm>
          <a:prstGeom prst="rect">
            <a:avLst/>
          </a:prstGeom>
        </p:spPr>
        <p:txBody>
          <a:bodyPr anchor="t" rtlCol="false" tIns="0" lIns="0" bIns="0" rIns="0">
            <a:spAutoFit/>
          </a:bodyPr>
          <a:lstStyle/>
          <a:p>
            <a:pPr algn="just">
              <a:lnSpc>
                <a:spcPts val="1679"/>
              </a:lnSpc>
              <a:spcBef>
                <a:spcPct val="0"/>
              </a:spcBef>
            </a:pPr>
            <a:r>
              <a:rPr lang="en-US" sz="1200">
                <a:solidFill>
                  <a:srgbClr val="000000"/>
                </a:solidFill>
                <a:latin typeface="Libre Baskerville"/>
              </a:rPr>
              <a:t>En filigrane du plan stratégique, trois préoccupations: le désir de rester nous-même, d’ouvrir le dialogue et de mettre le droit à l’égalité au cœur de notre action.</a:t>
            </a:r>
          </a:p>
        </p:txBody>
      </p:sp>
      <p:sp>
        <p:nvSpPr>
          <p:cNvPr name="TextBox 18" id="18"/>
          <p:cNvSpPr txBox="true"/>
          <p:nvPr/>
        </p:nvSpPr>
        <p:spPr>
          <a:xfrm rot="0">
            <a:off x="8387837" y="906145"/>
            <a:ext cx="707563" cy="240665"/>
          </a:xfrm>
          <a:prstGeom prst="rect">
            <a:avLst/>
          </a:prstGeom>
        </p:spPr>
        <p:txBody>
          <a:bodyPr anchor="t" rtlCol="false" tIns="0" lIns="0" bIns="0" rIns="0">
            <a:spAutoFit/>
          </a:bodyPr>
          <a:lstStyle/>
          <a:p>
            <a:pPr algn="ctr">
              <a:lnSpc>
                <a:spcPts val="1960"/>
              </a:lnSpc>
            </a:pPr>
            <a:r>
              <a:rPr lang="en-US" sz="1400">
                <a:solidFill>
                  <a:srgbClr val="347406"/>
                </a:solidFill>
                <a:latin typeface="Libre Baskerville Bold"/>
              </a:rPr>
              <a:t>44/46 </a:t>
            </a:r>
          </a:p>
        </p:txBody>
      </p:sp>
      <p:sp>
        <p:nvSpPr>
          <p:cNvPr name="TextBox 19" id="19"/>
          <p:cNvSpPr txBox="true"/>
          <p:nvPr/>
        </p:nvSpPr>
        <p:spPr>
          <a:xfrm rot="0">
            <a:off x="779057" y="750570"/>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71001" y="-448080"/>
            <a:ext cx="11118638" cy="8388325"/>
            <a:chOff x="0" y="0"/>
            <a:chExt cx="4118014" cy="3106787"/>
          </a:xfrm>
        </p:grpSpPr>
        <p:sp>
          <p:nvSpPr>
            <p:cNvPr name="Freeform 3" id="3"/>
            <p:cNvSpPr/>
            <p:nvPr/>
          </p:nvSpPr>
          <p:spPr>
            <a:xfrm flipH="false" flipV="false" rot="0">
              <a:off x="0" y="0"/>
              <a:ext cx="4118014" cy="3106787"/>
            </a:xfrm>
            <a:custGeom>
              <a:avLst/>
              <a:gdLst/>
              <a:ahLst/>
              <a:cxnLst/>
              <a:rect r="r" b="b" t="t" l="l"/>
              <a:pathLst>
                <a:path h="3106787" w="4118014">
                  <a:moveTo>
                    <a:pt x="0" y="0"/>
                  </a:moveTo>
                  <a:lnTo>
                    <a:pt x="4118014" y="0"/>
                  </a:lnTo>
                  <a:lnTo>
                    <a:pt x="4118014" y="3106787"/>
                  </a:lnTo>
                  <a:lnTo>
                    <a:pt x="0" y="3106787"/>
                  </a:lnTo>
                  <a:close/>
                </a:path>
              </a:pathLst>
            </a:custGeom>
            <a:solidFill>
              <a:srgbClr val="5B8F35">
                <a:alpha val="21961"/>
              </a:srgbClr>
            </a:solidFill>
          </p:spPr>
        </p:sp>
        <p:sp>
          <p:nvSpPr>
            <p:cNvPr name="TextBox 4" id="4"/>
            <p:cNvSpPr txBox="true"/>
            <p:nvPr/>
          </p:nvSpPr>
          <p:spPr>
            <a:xfrm>
              <a:off x="0" y="-28575"/>
              <a:ext cx="812800" cy="841375"/>
            </a:xfrm>
            <a:prstGeom prst="rect">
              <a:avLst/>
            </a:prstGeom>
          </p:spPr>
          <p:txBody>
            <a:bodyPr anchor="ctr" rtlCol="false" tIns="50800" lIns="50800" bIns="50800" rIns="50800"/>
            <a:lstStyle/>
            <a:p>
              <a:pPr algn="ctr">
                <a:lnSpc>
                  <a:spcPts val="1960"/>
                </a:lnSpc>
              </a:pPr>
            </a:p>
          </p:txBody>
        </p:sp>
      </p:grpSp>
      <p:sp>
        <p:nvSpPr>
          <p:cNvPr name="AutoShape 5" id="5"/>
          <p:cNvSpPr/>
          <p:nvPr/>
        </p:nvSpPr>
        <p:spPr>
          <a:xfrm flipV="true">
            <a:off x="737498" y="1146810"/>
            <a:ext cx="8290560" cy="19050"/>
          </a:xfrm>
          <a:prstGeom prst="line">
            <a:avLst/>
          </a:prstGeom>
          <a:ln cap="flat" w="38100">
            <a:solidFill>
              <a:srgbClr val="000000"/>
            </a:solidFill>
            <a:prstDash val="solid"/>
            <a:headEnd type="none" len="sm" w="sm"/>
            <a:tailEnd type="none" len="sm" w="sm"/>
          </a:ln>
        </p:spPr>
      </p:sp>
      <p:sp>
        <p:nvSpPr>
          <p:cNvPr name="AutoShape 6" id="6"/>
          <p:cNvSpPr/>
          <p:nvPr/>
        </p:nvSpPr>
        <p:spPr>
          <a:xfrm>
            <a:off x="6437376" y="6250762"/>
            <a:ext cx="3316224" cy="0"/>
          </a:xfrm>
          <a:prstGeom prst="line">
            <a:avLst/>
          </a:prstGeom>
          <a:ln cap="flat" w="38100">
            <a:solidFill>
              <a:srgbClr val="000000"/>
            </a:solidFill>
            <a:prstDash val="solid"/>
            <a:headEnd type="none" len="sm" w="sm"/>
            <a:tailEnd type="none" len="sm" w="sm"/>
          </a:ln>
        </p:spPr>
      </p:sp>
      <p:sp>
        <p:nvSpPr>
          <p:cNvPr name="Freeform 7" id="7"/>
          <p:cNvSpPr/>
          <p:nvPr/>
        </p:nvSpPr>
        <p:spPr>
          <a:xfrm flipH="false" flipV="false" rot="0">
            <a:off x="876394" y="5209597"/>
            <a:ext cx="1861649" cy="801188"/>
          </a:xfrm>
          <a:custGeom>
            <a:avLst/>
            <a:gdLst/>
            <a:ahLst/>
            <a:cxnLst/>
            <a:rect r="r" b="b" t="t" l="l"/>
            <a:pathLst>
              <a:path h="801188" w="1861649">
                <a:moveTo>
                  <a:pt x="0" y="0"/>
                </a:moveTo>
                <a:lnTo>
                  <a:pt x="1861649" y="0"/>
                </a:lnTo>
                <a:lnTo>
                  <a:pt x="1861649" y="801188"/>
                </a:lnTo>
                <a:lnTo>
                  <a:pt x="0" y="801188"/>
                </a:lnTo>
                <a:lnTo>
                  <a:pt x="0" y="0"/>
                </a:lnTo>
                <a:close/>
              </a:path>
            </a:pathLst>
          </a:custGeom>
          <a:blipFill>
            <a:blip r:embed="rId2"/>
            <a:stretch>
              <a:fillRect l="-23526" t="-35311" r="-23334" b="-35311"/>
            </a:stretch>
          </a:blipFill>
        </p:spPr>
      </p:sp>
      <p:sp>
        <p:nvSpPr>
          <p:cNvPr name="Freeform 8" id="8"/>
          <p:cNvSpPr/>
          <p:nvPr/>
        </p:nvSpPr>
        <p:spPr>
          <a:xfrm flipH="false" flipV="false" rot="0">
            <a:off x="4788318" y="1222890"/>
            <a:ext cx="2263528" cy="1529139"/>
          </a:xfrm>
          <a:custGeom>
            <a:avLst/>
            <a:gdLst/>
            <a:ahLst/>
            <a:cxnLst/>
            <a:rect r="r" b="b" t="t" l="l"/>
            <a:pathLst>
              <a:path h="1529139" w="2263528">
                <a:moveTo>
                  <a:pt x="0" y="0"/>
                </a:moveTo>
                <a:lnTo>
                  <a:pt x="2263527" y="0"/>
                </a:lnTo>
                <a:lnTo>
                  <a:pt x="2263527" y="1529138"/>
                </a:lnTo>
                <a:lnTo>
                  <a:pt x="0" y="1529138"/>
                </a:lnTo>
                <a:lnTo>
                  <a:pt x="0" y="0"/>
                </a:lnTo>
                <a:close/>
              </a:path>
            </a:pathLst>
          </a:custGeom>
          <a:blipFill>
            <a:blip r:embed="rId3"/>
            <a:stretch>
              <a:fillRect l="0" t="0" r="0" b="0"/>
            </a:stretch>
          </a:blipFill>
        </p:spPr>
      </p:sp>
      <p:sp>
        <p:nvSpPr>
          <p:cNvPr name="Freeform 9" id="9"/>
          <p:cNvSpPr/>
          <p:nvPr/>
        </p:nvSpPr>
        <p:spPr>
          <a:xfrm flipH="false" flipV="false" rot="0">
            <a:off x="3584708" y="3955150"/>
            <a:ext cx="2350764" cy="937181"/>
          </a:xfrm>
          <a:custGeom>
            <a:avLst/>
            <a:gdLst/>
            <a:ahLst/>
            <a:cxnLst/>
            <a:rect r="r" b="b" t="t" l="l"/>
            <a:pathLst>
              <a:path h="937181" w="2350764">
                <a:moveTo>
                  <a:pt x="0" y="0"/>
                </a:moveTo>
                <a:lnTo>
                  <a:pt x="2350764" y="0"/>
                </a:lnTo>
                <a:lnTo>
                  <a:pt x="2350764" y="937181"/>
                </a:lnTo>
                <a:lnTo>
                  <a:pt x="0" y="937181"/>
                </a:lnTo>
                <a:lnTo>
                  <a:pt x="0" y="0"/>
                </a:lnTo>
                <a:close/>
              </a:path>
            </a:pathLst>
          </a:custGeom>
          <a:blipFill>
            <a:blip r:embed="rId4"/>
            <a:stretch>
              <a:fillRect l="-7272" t="-17840" r="-4143" b="-13775"/>
            </a:stretch>
          </a:blipFill>
        </p:spPr>
      </p:sp>
      <p:sp>
        <p:nvSpPr>
          <p:cNvPr name="Freeform 10" id="10"/>
          <p:cNvSpPr/>
          <p:nvPr/>
        </p:nvSpPr>
        <p:spPr>
          <a:xfrm flipH="false" flipV="false" rot="0">
            <a:off x="6585644" y="3911866"/>
            <a:ext cx="2378238" cy="921019"/>
          </a:xfrm>
          <a:custGeom>
            <a:avLst/>
            <a:gdLst/>
            <a:ahLst/>
            <a:cxnLst/>
            <a:rect r="r" b="b" t="t" l="l"/>
            <a:pathLst>
              <a:path h="921019" w="2378238">
                <a:moveTo>
                  <a:pt x="0" y="0"/>
                </a:moveTo>
                <a:lnTo>
                  <a:pt x="2378238" y="0"/>
                </a:lnTo>
                <a:lnTo>
                  <a:pt x="2378238" y="921019"/>
                </a:lnTo>
                <a:lnTo>
                  <a:pt x="0" y="921019"/>
                </a:lnTo>
                <a:lnTo>
                  <a:pt x="0" y="0"/>
                </a:lnTo>
                <a:close/>
              </a:path>
            </a:pathLst>
          </a:custGeom>
          <a:blipFill>
            <a:blip r:embed="rId5"/>
            <a:stretch>
              <a:fillRect l="-5284" t="-14275" r="-7481" b="-9307"/>
            </a:stretch>
          </a:blipFill>
        </p:spPr>
      </p:sp>
      <p:sp>
        <p:nvSpPr>
          <p:cNvPr name="Freeform 11" id="11"/>
          <p:cNvSpPr/>
          <p:nvPr/>
        </p:nvSpPr>
        <p:spPr>
          <a:xfrm flipH="false" flipV="false" rot="0">
            <a:off x="3584708" y="5126608"/>
            <a:ext cx="2715393" cy="804393"/>
          </a:xfrm>
          <a:custGeom>
            <a:avLst/>
            <a:gdLst/>
            <a:ahLst/>
            <a:cxnLst/>
            <a:rect r="r" b="b" t="t" l="l"/>
            <a:pathLst>
              <a:path h="804393" w="2715393">
                <a:moveTo>
                  <a:pt x="0" y="0"/>
                </a:moveTo>
                <a:lnTo>
                  <a:pt x="2715394" y="0"/>
                </a:lnTo>
                <a:lnTo>
                  <a:pt x="2715394" y="804393"/>
                </a:lnTo>
                <a:lnTo>
                  <a:pt x="0" y="804393"/>
                </a:lnTo>
                <a:lnTo>
                  <a:pt x="0" y="0"/>
                </a:lnTo>
                <a:close/>
              </a:path>
            </a:pathLst>
          </a:custGeom>
          <a:blipFill>
            <a:blip r:embed="rId6"/>
            <a:stretch>
              <a:fillRect l="0" t="0" r="0" b="0"/>
            </a:stretch>
          </a:blipFill>
        </p:spPr>
      </p:sp>
      <p:sp>
        <p:nvSpPr>
          <p:cNvPr name="Freeform 12" id="12"/>
          <p:cNvSpPr/>
          <p:nvPr/>
        </p:nvSpPr>
        <p:spPr>
          <a:xfrm flipH="false" flipV="false" rot="0">
            <a:off x="6468244" y="5060214"/>
            <a:ext cx="2495638" cy="937181"/>
          </a:xfrm>
          <a:custGeom>
            <a:avLst/>
            <a:gdLst/>
            <a:ahLst/>
            <a:cxnLst/>
            <a:rect r="r" b="b" t="t" l="l"/>
            <a:pathLst>
              <a:path h="937181" w="2495638">
                <a:moveTo>
                  <a:pt x="0" y="0"/>
                </a:moveTo>
                <a:lnTo>
                  <a:pt x="2495638" y="0"/>
                </a:lnTo>
                <a:lnTo>
                  <a:pt x="2495638" y="937181"/>
                </a:lnTo>
                <a:lnTo>
                  <a:pt x="0" y="937181"/>
                </a:lnTo>
                <a:lnTo>
                  <a:pt x="0" y="0"/>
                </a:lnTo>
                <a:close/>
              </a:path>
            </a:pathLst>
          </a:custGeom>
          <a:blipFill>
            <a:blip r:embed="rId7"/>
            <a:stretch>
              <a:fillRect l="0" t="0" r="0" b="0"/>
            </a:stretch>
          </a:blipFill>
        </p:spPr>
      </p:sp>
      <p:sp>
        <p:nvSpPr>
          <p:cNvPr name="Freeform 13" id="13"/>
          <p:cNvSpPr/>
          <p:nvPr/>
        </p:nvSpPr>
        <p:spPr>
          <a:xfrm flipH="false" flipV="false" rot="0">
            <a:off x="4236668" y="3124624"/>
            <a:ext cx="4727214" cy="559913"/>
          </a:xfrm>
          <a:custGeom>
            <a:avLst/>
            <a:gdLst/>
            <a:ahLst/>
            <a:cxnLst/>
            <a:rect r="r" b="b" t="t" l="l"/>
            <a:pathLst>
              <a:path h="559913" w="4727214">
                <a:moveTo>
                  <a:pt x="0" y="0"/>
                </a:moveTo>
                <a:lnTo>
                  <a:pt x="4727214" y="0"/>
                </a:lnTo>
                <a:lnTo>
                  <a:pt x="4727214" y="559913"/>
                </a:lnTo>
                <a:lnTo>
                  <a:pt x="0" y="559913"/>
                </a:lnTo>
                <a:lnTo>
                  <a:pt x="0" y="0"/>
                </a:lnTo>
                <a:close/>
              </a:path>
            </a:pathLst>
          </a:custGeom>
          <a:blipFill>
            <a:blip r:embed="rId8"/>
            <a:stretch>
              <a:fillRect l="0" t="-50840" r="-4595" b="-38274"/>
            </a:stretch>
          </a:blipFill>
        </p:spPr>
      </p:sp>
      <p:sp>
        <p:nvSpPr>
          <p:cNvPr name="Freeform 14" id="14"/>
          <p:cNvSpPr/>
          <p:nvPr/>
        </p:nvSpPr>
        <p:spPr>
          <a:xfrm flipH="false" flipV="false" rot="0">
            <a:off x="1413708" y="3179716"/>
            <a:ext cx="1985112" cy="775435"/>
          </a:xfrm>
          <a:custGeom>
            <a:avLst/>
            <a:gdLst/>
            <a:ahLst/>
            <a:cxnLst/>
            <a:rect r="r" b="b" t="t" l="l"/>
            <a:pathLst>
              <a:path h="775435" w="1985112">
                <a:moveTo>
                  <a:pt x="0" y="0"/>
                </a:moveTo>
                <a:lnTo>
                  <a:pt x="1985112" y="0"/>
                </a:lnTo>
                <a:lnTo>
                  <a:pt x="1985112" y="775434"/>
                </a:lnTo>
                <a:lnTo>
                  <a:pt x="0" y="775434"/>
                </a:lnTo>
                <a:lnTo>
                  <a:pt x="0" y="0"/>
                </a:lnTo>
                <a:close/>
              </a:path>
            </a:pathLst>
          </a:custGeom>
          <a:blipFill>
            <a:blip r:embed="rId9"/>
            <a:stretch>
              <a:fillRect l="0" t="0" r="0" b="0"/>
            </a:stretch>
          </a:blipFill>
        </p:spPr>
      </p:sp>
      <p:sp>
        <p:nvSpPr>
          <p:cNvPr name="Freeform 15" id="15"/>
          <p:cNvSpPr/>
          <p:nvPr/>
        </p:nvSpPr>
        <p:spPr>
          <a:xfrm flipH="false" flipV="false" rot="0">
            <a:off x="2949805" y="2691389"/>
            <a:ext cx="1801338" cy="576880"/>
          </a:xfrm>
          <a:custGeom>
            <a:avLst/>
            <a:gdLst/>
            <a:ahLst/>
            <a:cxnLst/>
            <a:rect r="r" b="b" t="t" l="l"/>
            <a:pathLst>
              <a:path h="576880" w="1801338">
                <a:moveTo>
                  <a:pt x="0" y="0"/>
                </a:moveTo>
                <a:lnTo>
                  <a:pt x="1801338" y="0"/>
                </a:lnTo>
                <a:lnTo>
                  <a:pt x="1801338" y="576880"/>
                </a:lnTo>
                <a:lnTo>
                  <a:pt x="0" y="576880"/>
                </a:lnTo>
                <a:lnTo>
                  <a:pt x="0" y="0"/>
                </a:lnTo>
                <a:close/>
              </a:path>
            </a:pathLst>
          </a:custGeom>
          <a:blipFill>
            <a:blip r:embed="rId10"/>
            <a:stretch>
              <a:fillRect l="0" t="-21077" r="0" b="-25320"/>
            </a:stretch>
          </a:blipFill>
        </p:spPr>
      </p:sp>
      <p:sp>
        <p:nvSpPr>
          <p:cNvPr name="Freeform 16" id="16"/>
          <p:cNvSpPr/>
          <p:nvPr/>
        </p:nvSpPr>
        <p:spPr>
          <a:xfrm flipH="false" flipV="false" rot="0">
            <a:off x="2396739" y="3955150"/>
            <a:ext cx="1030565" cy="1030565"/>
          </a:xfrm>
          <a:custGeom>
            <a:avLst/>
            <a:gdLst/>
            <a:ahLst/>
            <a:cxnLst/>
            <a:rect r="r" b="b" t="t" l="l"/>
            <a:pathLst>
              <a:path h="1030565" w="1030565">
                <a:moveTo>
                  <a:pt x="0" y="0"/>
                </a:moveTo>
                <a:lnTo>
                  <a:pt x="1030565" y="0"/>
                </a:lnTo>
                <a:lnTo>
                  <a:pt x="1030565" y="1030566"/>
                </a:lnTo>
                <a:lnTo>
                  <a:pt x="0" y="1030566"/>
                </a:lnTo>
                <a:lnTo>
                  <a:pt x="0" y="0"/>
                </a:lnTo>
                <a:close/>
              </a:path>
            </a:pathLst>
          </a:custGeom>
          <a:blipFill>
            <a:blip r:embed="rId11"/>
            <a:stretch>
              <a:fillRect l="0" t="0" r="0" b="0"/>
            </a:stretch>
          </a:blipFill>
        </p:spPr>
      </p:sp>
      <p:sp>
        <p:nvSpPr>
          <p:cNvPr name="Freeform 17" id="17"/>
          <p:cNvSpPr/>
          <p:nvPr/>
        </p:nvSpPr>
        <p:spPr>
          <a:xfrm flipH="false" flipV="false" rot="0">
            <a:off x="876394" y="3703074"/>
            <a:ext cx="1529870" cy="1189257"/>
          </a:xfrm>
          <a:custGeom>
            <a:avLst/>
            <a:gdLst/>
            <a:ahLst/>
            <a:cxnLst/>
            <a:rect r="r" b="b" t="t" l="l"/>
            <a:pathLst>
              <a:path h="1189257" w="1529870">
                <a:moveTo>
                  <a:pt x="0" y="0"/>
                </a:moveTo>
                <a:lnTo>
                  <a:pt x="1529870" y="0"/>
                </a:lnTo>
                <a:lnTo>
                  <a:pt x="1529870" y="1189257"/>
                </a:lnTo>
                <a:lnTo>
                  <a:pt x="0" y="1189257"/>
                </a:lnTo>
                <a:lnTo>
                  <a:pt x="0" y="0"/>
                </a:lnTo>
                <a:close/>
              </a:path>
            </a:pathLst>
          </a:custGeom>
          <a:blipFill>
            <a:blip r:embed="rId12"/>
            <a:stretch>
              <a:fillRect l="-27126" t="-32190" r="-55256" b="-59426"/>
            </a:stretch>
          </a:blipFill>
        </p:spPr>
      </p:sp>
      <p:sp>
        <p:nvSpPr>
          <p:cNvPr name="TextBox 18" id="18"/>
          <p:cNvSpPr txBox="true"/>
          <p:nvPr/>
        </p:nvSpPr>
        <p:spPr>
          <a:xfrm rot="0">
            <a:off x="766029" y="1203840"/>
            <a:ext cx="5080248" cy="356235"/>
          </a:xfrm>
          <a:prstGeom prst="rect">
            <a:avLst/>
          </a:prstGeom>
        </p:spPr>
        <p:txBody>
          <a:bodyPr anchor="t" rtlCol="false" tIns="0" lIns="0" bIns="0" rIns="0">
            <a:spAutoFit/>
          </a:bodyPr>
          <a:lstStyle/>
          <a:p>
            <a:pPr algn="just">
              <a:lnSpc>
                <a:spcPts val="2940"/>
              </a:lnSpc>
              <a:spcBef>
                <a:spcPct val="0"/>
              </a:spcBef>
            </a:pPr>
            <a:r>
              <a:rPr lang="en-US" sz="2100">
                <a:solidFill>
                  <a:srgbClr val="347406"/>
                </a:solidFill>
                <a:latin typeface="Libre Baskerville Bold"/>
              </a:rPr>
              <a:t>Bailleurs de fonds et remerciements</a:t>
            </a:r>
          </a:p>
        </p:txBody>
      </p:sp>
      <p:sp>
        <p:nvSpPr>
          <p:cNvPr name="TextBox 19" id="19"/>
          <p:cNvSpPr txBox="true"/>
          <p:nvPr/>
        </p:nvSpPr>
        <p:spPr>
          <a:xfrm rot="0">
            <a:off x="6437376" y="6276975"/>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20" id="20"/>
          <p:cNvSpPr txBox="true"/>
          <p:nvPr/>
        </p:nvSpPr>
        <p:spPr>
          <a:xfrm rot="0">
            <a:off x="876394" y="1657894"/>
            <a:ext cx="3692934" cy="621030"/>
          </a:xfrm>
          <a:prstGeom prst="rect">
            <a:avLst/>
          </a:prstGeom>
        </p:spPr>
        <p:txBody>
          <a:bodyPr anchor="t" rtlCol="false" tIns="0" lIns="0" bIns="0" rIns="0">
            <a:spAutoFit/>
          </a:bodyPr>
          <a:lstStyle/>
          <a:p>
            <a:pPr>
              <a:lnSpc>
                <a:spcPts val="2520"/>
              </a:lnSpc>
            </a:pPr>
            <a:r>
              <a:rPr lang="en-US" sz="1800">
                <a:solidFill>
                  <a:srgbClr val="EDA33A"/>
                </a:solidFill>
                <a:latin typeface="Libre Baskerville Bold"/>
              </a:rPr>
              <a:t>Merci à la Fondation Béati</a:t>
            </a:r>
          </a:p>
          <a:p>
            <a:pPr>
              <a:lnSpc>
                <a:spcPts val="2520"/>
              </a:lnSpc>
            </a:pPr>
            <a:r>
              <a:rPr lang="en-US" sz="1800">
                <a:solidFill>
                  <a:srgbClr val="EDA33A"/>
                </a:solidFill>
                <a:latin typeface="Libre Baskerville Bold"/>
              </a:rPr>
              <a:t>pour nos 3 ans de complicité !</a:t>
            </a:r>
          </a:p>
        </p:txBody>
      </p:sp>
      <p:sp>
        <p:nvSpPr>
          <p:cNvPr name="TextBox 21" id="21"/>
          <p:cNvSpPr txBox="true"/>
          <p:nvPr/>
        </p:nvSpPr>
        <p:spPr>
          <a:xfrm rot="0">
            <a:off x="8422979" y="868045"/>
            <a:ext cx="647348" cy="240665"/>
          </a:xfrm>
          <a:prstGeom prst="rect">
            <a:avLst/>
          </a:prstGeom>
        </p:spPr>
        <p:txBody>
          <a:bodyPr anchor="t" rtlCol="false" tIns="0" lIns="0" bIns="0" rIns="0">
            <a:spAutoFit/>
          </a:bodyPr>
          <a:lstStyle/>
          <a:p>
            <a:pPr algn="ctr">
              <a:lnSpc>
                <a:spcPts val="1960"/>
              </a:lnSpc>
            </a:pPr>
            <a:r>
              <a:rPr lang="en-US" sz="1400">
                <a:solidFill>
                  <a:srgbClr val="347406"/>
                </a:solidFill>
                <a:latin typeface="Libre Baskerville Bold"/>
              </a:rPr>
              <a:t>45/46</a:t>
            </a:r>
          </a:p>
        </p:txBody>
      </p:sp>
      <p:sp>
        <p:nvSpPr>
          <p:cNvPr name="TextBox 22" id="22"/>
          <p:cNvSpPr txBox="true"/>
          <p:nvPr/>
        </p:nvSpPr>
        <p:spPr>
          <a:xfrm rot="0">
            <a:off x="766029" y="712470"/>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F9CEB7"/>
        </a:solidFill>
      </p:bgPr>
    </p:bg>
    <p:spTree>
      <p:nvGrpSpPr>
        <p:cNvPr id="1" name=""/>
        <p:cNvGrpSpPr/>
        <p:nvPr/>
      </p:nvGrpSpPr>
      <p:grpSpPr>
        <a:xfrm>
          <a:off x="0" y="0"/>
          <a:ext cx="0" cy="0"/>
          <a:chOff x="0" y="0"/>
          <a:chExt cx="0" cy="0"/>
        </a:xfrm>
      </p:grpSpPr>
      <p:sp>
        <p:nvSpPr>
          <p:cNvPr name="Freeform 2" id="2"/>
          <p:cNvSpPr/>
          <p:nvPr/>
        </p:nvSpPr>
        <p:spPr>
          <a:xfrm flipH="false" flipV="false" rot="0">
            <a:off x="2633150" y="4595282"/>
            <a:ext cx="1886311" cy="1132826"/>
          </a:xfrm>
          <a:custGeom>
            <a:avLst/>
            <a:gdLst/>
            <a:ahLst/>
            <a:cxnLst/>
            <a:rect r="r" b="b" t="t" l="l"/>
            <a:pathLst>
              <a:path h="1132826" w="1886311">
                <a:moveTo>
                  <a:pt x="0" y="0"/>
                </a:moveTo>
                <a:lnTo>
                  <a:pt x="1886311" y="0"/>
                </a:lnTo>
                <a:lnTo>
                  <a:pt x="1886311" y="1132826"/>
                </a:lnTo>
                <a:lnTo>
                  <a:pt x="0" y="1132826"/>
                </a:lnTo>
                <a:lnTo>
                  <a:pt x="0" y="0"/>
                </a:lnTo>
                <a:close/>
              </a:path>
            </a:pathLst>
          </a:custGeom>
          <a:blipFill>
            <a:blip r:embed="rId2"/>
            <a:stretch>
              <a:fillRect l="0" t="0" r="0" b="0"/>
            </a:stretch>
          </a:blipFill>
        </p:spPr>
      </p:sp>
      <p:sp>
        <p:nvSpPr>
          <p:cNvPr name="AutoShape 3" id="3"/>
          <p:cNvSpPr/>
          <p:nvPr/>
        </p:nvSpPr>
        <p:spPr>
          <a:xfrm flipV="true">
            <a:off x="766073" y="1146810"/>
            <a:ext cx="8290560" cy="19050"/>
          </a:xfrm>
          <a:prstGeom prst="line">
            <a:avLst/>
          </a:prstGeom>
          <a:ln cap="flat" w="38100">
            <a:solidFill>
              <a:srgbClr val="000000"/>
            </a:solidFill>
            <a:prstDash val="solid"/>
            <a:headEnd type="none" len="sm" w="sm"/>
            <a:tailEnd type="none" len="sm" w="sm"/>
          </a:ln>
        </p:spPr>
      </p:sp>
      <p:sp>
        <p:nvSpPr>
          <p:cNvPr name="AutoShape 4" id="4"/>
          <p:cNvSpPr/>
          <p:nvPr/>
        </p:nvSpPr>
        <p:spPr>
          <a:xfrm>
            <a:off x="6437376" y="6250762"/>
            <a:ext cx="3316224" cy="0"/>
          </a:xfrm>
          <a:prstGeom prst="line">
            <a:avLst/>
          </a:prstGeom>
          <a:ln cap="flat" w="38100">
            <a:solidFill>
              <a:srgbClr val="000000"/>
            </a:solidFill>
            <a:prstDash val="solid"/>
            <a:headEnd type="none" len="sm" w="sm"/>
            <a:tailEnd type="none" len="sm" w="sm"/>
          </a:ln>
        </p:spPr>
      </p:sp>
      <p:sp>
        <p:nvSpPr>
          <p:cNvPr name="Freeform 5" id="5"/>
          <p:cNvSpPr/>
          <p:nvPr/>
        </p:nvSpPr>
        <p:spPr>
          <a:xfrm flipH="false" flipV="false" rot="0">
            <a:off x="766029" y="1940954"/>
            <a:ext cx="3271883" cy="991468"/>
          </a:xfrm>
          <a:custGeom>
            <a:avLst/>
            <a:gdLst/>
            <a:ahLst/>
            <a:cxnLst/>
            <a:rect r="r" b="b" t="t" l="l"/>
            <a:pathLst>
              <a:path h="991468" w="3271883">
                <a:moveTo>
                  <a:pt x="0" y="0"/>
                </a:moveTo>
                <a:lnTo>
                  <a:pt x="3271883" y="0"/>
                </a:lnTo>
                <a:lnTo>
                  <a:pt x="3271883" y="991468"/>
                </a:lnTo>
                <a:lnTo>
                  <a:pt x="0" y="991468"/>
                </a:lnTo>
                <a:lnTo>
                  <a:pt x="0" y="0"/>
                </a:lnTo>
                <a:close/>
              </a:path>
            </a:pathLst>
          </a:custGeom>
          <a:blipFill>
            <a:blip r:embed="rId3"/>
            <a:stretch>
              <a:fillRect l="0" t="0" r="-20558" b="0"/>
            </a:stretch>
          </a:blipFill>
        </p:spPr>
      </p:sp>
      <p:sp>
        <p:nvSpPr>
          <p:cNvPr name="Freeform 6" id="6"/>
          <p:cNvSpPr/>
          <p:nvPr/>
        </p:nvSpPr>
        <p:spPr>
          <a:xfrm flipH="false" flipV="false" rot="0">
            <a:off x="3892627" y="3254810"/>
            <a:ext cx="2183779" cy="1321422"/>
          </a:xfrm>
          <a:custGeom>
            <a:avLst/>
            <a:gdLst/>
            <a:ahLst/>
            <a:cxnLst/>
            <a:rect r="r" b="b" t="t" l="l"/>
            <a:pathLst>
              <a:path h="1321422" w="2183779">
                <a:moveTo>
                  <a:pt x="0" y="0"/>
                </a:moveTo>
                <a:lnTo>
                  <a:pt x="2183779" y="0"/>
                </a:lnTo>
                <a:lnTo>
                  <a:pt x="2183779" y="1321422"/>
                </a:lnTo>
                <a:lnTo>
                  <a:pt x="0" y="1321422"/>
                </a:lnTo>
                <a:lnTo>
                  <a:pt x="0" y="0"/>
                </a:lnTo>
                <a:close/>
              </a:path>
            </a:pathLst>
          </a:custGeom>
          <a:blipFill>
            <a:blip r:embed="rId4"/>
            <a:stretch>
              <a:fillRect l="-9056" t="-29224" r="-14041" b="-27999"/>
            </a:stretch>
          </a:blipFill>
        </p:spPr>
      </p:sp>
      <p:sp>
        <p:nvSpPr>
          <p:cNvPr name="Freeform 7" id="7"/>
          <p:cNvSpPr/>
          <p:nvPr/>
        </p:nvSpPr>
        <p:spPr>
          <a:xfrm flipH="false" flipV="false" rot="0">
            <a:off x="6437376" y="4772548"/>
            <a:ext cx="1285494" cy="1285494"/>
          </a:xfrm>
          <a:custGeom>
            <a:avLst/>
            <a:gdLst/>
            <a:ahLst/>
            <a:cxnLst/>
            <a:rect r="r" b="b" t="t" l="l"/>
            <a:pathLst>
              <a:path h="1285494" w="1285494">
                <a:moveTo>
                  <a:pt x="0" y="0"/>
                </a:moveTo>
                <a:lnTo>
                  <a:pt x="1285494" y="0"/>
                </a:lnTo>
                <a:lnTo>
                  <a:pt x="1285494" y="1285494"/>
                </a:lnTo>
                <a:lnTo>
                  <a:pt x="0" y="1285494"/>
                </a:lnTo>
                <a:lnTo>
                  <a:pt x="0" y="0"/>
                </a:lnTo>
                <a:close/>
              </a:path>
            </a:pathLst>
          </a:custGeom>
          <a:blipFill>
            <a:blip r:embed="rId5"/>
            <a:stretch>
              <a:fillRect l="0" t="0" r="0" b="0"/>
            </a:stretch>
          </a:blipFill>
        </p:spPr>
      </p:sp>
      <p:sp>
        <p:nvSpPr>
          <p:cNvPr name="Freeform 8" id="8"/>
          <p:cNvSpPr/>
          <p:nvPr/>
        </p:nvSpPr>
        <p:spPr>
          <a:xfrm flipH="false" flipV="false" rot="0">
            <a:off x="766029" y="3254810"/>
            <a:ext cx="3126599" cy="908895"/>
          </a:xfrm>
          <a:custGeom>
            <a:avLst/>
            <a:gdLst/>
            <a:ahLst/>
            <a:cxnLst/>
            <a:rect r="r" b="b" t="t" l="l"/>
            <a:pathLst>
              <a:path h="908895" w="3126599">
                <a:moveTo>
                  <a:pt x="0" y="0"/>
                </a:moveTo>
                <a:lnTo>
                  <a:pt x="3126598" y="0"/>
                </a:lnTo>
                <a:lnTo>
                  <a:pt x="3126598" y="908895"/>
                </a:lnTo>
                <a:lnTo>
                  <a:pt x="0" y="908895"/>
                </a:lnTo>
                <a:lnTo>
                  <a:pt x="0" y="0"/>
                </a:lnTo>
                <a:close/>
              </a:path>
            </a:pathLst>
          </a:custGeom>
          <a:blipFill>
            <a:blip r:embed="rId6"/>
            <a:stretch>
              <a:fillRect l="0" t="0" r="0" b="0"/>
            </a:stretch>
          </a:blipFill>
        </p:spPr>
      </p:sp>
      <p:sp>
        <p:nvSpPr>
          <p:cNvPr name="Freeform 9" id="9"/>
          <p:cNvSpPr/>
          <p:nvPr/>
        </p:nvSpPr>
        <p:spPr>
          <a:xfrm flipH="false" flipV="false" rot="0">
            <a:off x="771159" y="4470154"/>
            <a:ext cx="1558169" cy="1558169"/>
          </a:xfrm>
          <a:custGeom>
            <a:avLst/>
            <a:gdLst/>
            <a:ahLst/>
            <a:cxnLst/>
            <a:rect r="r" b="b" t="t" l="l"/>
            <a:pathLst>
              <a:path h="1558169" w="1558169">
                <a:moveTo>
                  <a:pt x="0" y="0"/>
                </a:moveTo>
                <a:lnTo>
                  <a:pt x="1558169" y="0"/>
                </a:lnTo>
                <a:lnTo>
                  <a:pt x="1558169" y="1558168"/>
                </a:lnTo>
                <a:lnTo>
                  <a:pt x="0" y="1558168"/>
                </a:lnTo>
                <a:lnTo>
                  <a:pt x="0" y="0"/>
                </a:lnTo>
                <a:close/>
              </a:path>
            </a:pathLst>
          </a:custGeom>
          <a:blipFill>
            <a:blip r:embed="rId7"/>
            <a:stretch>
              <a:fillRect l="0" t="0" r="0" b="0"/>
            </a:stretch>
          </a:blipFill>
        </p:spPr>
      </p:sp>
      <p:sp>
        <p:nvSpPr>
          <p:cNvPr name="Freeform 10" id="10"/>
          <p:cNvSpPr/>
          <p:nvPr/>
        </p:nvSpPr>
        <p:spPr>
          <a:xfrm flipH="false" flipV="false" rot="0">
            <a:off x="5956792" y="2727620"/>
            <a:ext cx="1455724" cy="1398718"/>
          </a:xfrm>
          <a:custGeom>
            <a:avLst/>
            <a:gdLst/>
            <a:ahLst/>
            <a:cxnLst/>
            <a:rect r="r" b="b" t="t" l="l"/>
            <a:pathLst>
              <a:path h="1398718" w="1455724">
                <a:moveTo>
                  <a:pt x="0" y="0"/>
                </a:moveTo>
                <a:lnTo>
                  <a:pt x="1455725" y="0"/>
                </a:lnTo>
                <a:lnTo>
                  <a:pt x="1455725" y="1398718"/>
                </a:lnTo>
                <a:lnTo>
                  <a:pt x="0" y="1398718"/>
                </a:lnTo>
                <a:lnTo>
                  <a:pt x="0" y="0"/>
                </a:lnTo>
                <a:close/>
              </a:path>
            </a:pathLst>
          </a:custGeom>
          <a:blipFill>
            <a:blip r:embed="rId8"/>
            <a:stretch>
              <a:fillRect l="0" t="0" r="0" b="0"/>
            </a:stretch>
          </a:blipFill>
        </p:spPr>
      </p:sp>
      <p:sp>
        <p:nvSpPr>
          <p:cNvPr name="Freeform 11" id="11"/>
          <p:cNvSpPr/>
          <p:nvPr/>
        </p:nvSpPr>
        <p:spPr>
          <a:xfrm flipH="false" flipV="false" rot="0">
            <a:off x="4423064" y="2727620"/>
            <a:ext cx="1385176" cy="557518"/>
          </a:xfrm>
          <a:custGeom>
            <a:avLst/>
            <a:gdLst/>
            <a:ahLst/>
            <a:cxnLst/>
            <a:rect r="r" b="b" t="t" l="l"/>
            <a:pathLst>
              <a:path h="557518" w="1385176">
                <a:moveTo>
                  <a:pt x="0" y="0"/>
                </a:moveTo>
                <a:lnTo>
                  <a:pt x="1385176" y="0"/>
                </a:lnTo>
                <a:lnTo>
                  <a:pt x="1385176" y="557517"/>
                </a:lnTo>
                <a:lnTo>
                  <a:pt x="0" y="557517"/>
                </a:lnTo>
                <a:lnTo>
                  <a:pt x="0" y="0"/>
                </a:lnTo>
                <a:close/>
              </a:path>
            </a:pathLst>
          </a:custGeom>
          <a:blipFill>
            <a:blip r:embed="rId9"/>
            <a:stretch>
              <a:fillRect l="-13811" t="-65310" r="-19603" b="-90770"/>
            </a:stretch>
          </a:blipFill>
        </p:spPr>
      </p:sp>
      <p:sp>
        <p:nvSpPr>
          <p:cNvPr name="Freeform 12" id="12"/>
          <p:cNvSpPr/>
          <p:nvPr/>
        </p:nvSpPr>
        <p:spPr>
          <a:xfrm flipH="false" flipV="false" rot="0">
            <a:off x="5956792" y="1918799"/>
            <a:ext cx="1388397" cy="862865"/>
          </a:xfrm>
          <a:custGeom>
            <a:avLst/>
            <a:gdLst/>
            <a:ahLst/>
            <a:cxnLst/>
            <a:rect r="r" b="b" t="t" l="l"/>
            <a:pathLst>
              <a:path h="862865" w="1388397">
                <a:moveTo>
                  <a:pt x="0" y="0"/>
                </a:moveTo>
                <a:lnTo>
                  <a:pt x="1388397" y="0"/>
                </a:lnTo>
                <a:lnTo>
                  <a:pt x="1388397" y="862866"/>
                </a:lnTo>
                <a:lnTo>
                  <a:pt x="0" y="862866"/>
                </a:lnTo>
                <a:lnTo>
                  <a:pt x="0" y="0"/>
                </a:lnTo>
                <a:close/>
              </a:path>
            </a:pathLst>
          </a:custGeom>
          <a:blipFill>
            <a:blip r:embed="rId10"/>
            <a:stretch>
              <a:fillRect l="0" t="0" r="0" b="0"/>
            </a:stretch>
          </a:blipFill>
        </p:spPr>
      </p:sp>
      <p:sp>
        <p:nvSpPr>
          <p:cNvPr name="Freeform 13" id="13"/>
          <p:cNvSpPr/>
          <p:nvPr/>
        </p:nvSpPr>
        <p:spPr>
          <a:xfrm flipH="false" flipV="false" rot="0">
            <a:off x="6815372" y="4126338"/>
            <a:ext cx="2148511" cy="726110"/>
          </a:xfrm>
          <a:custGeom>
            <a:avLst/>
            <a:gdLst/>
            <a:ahLst/>
            <a:cxnLst/>
            <a:rect r="r" b="b" t="t" l="l"/>
            <a:pathLst>
              <a:path h="726110" w="2148511">
                <a:moveTo>
                  <a:pt x="0" y="0"/>
                </a:moveTo>
                <a:lnTo>
                  <a:pt x="2148510" y="0"/>
                </a:lnTo>
                <a:lnTo>
                  <a:pt x="2148510" y="726110"/>
                </a:lnTo>
                <a:lnTo>
                  <a:pt x="0" y="726110"/>
                </a:lnTo>
                <a:lnTo>
                  <a:pt x="0" y="0"/>
                </a:lnTo>
                <a:close/>
              </a:path>
            </a:pathLst>
          </a:custGeom>
          <a:blipFill>
            <a:blip r:embed="rId11"/>
            <a:stretch>
              <a:fillRect l="-24488" t="-74483" r="-10160" b="-80940"/>
            </a:stretch>
          </a:blipFill>
        </p:spPr>
      </p:sp>
      <p:sp>
        <p:nvSpPr>
          <p:cNvPr name="Freeform 14" id="14"/>
          <p:cNvSpPr/>
          <p:nvPr/>
        </p:nvSpPr>
        <p:spPr>
          <a:xfrm flipH="false" flipV="false" rot="0">
            <a:off x="7529414" y="2159330"/>
            <a:ext cx="1474999" cy="381804"/>
          </a:xfrm>
          <a:custGeom>
            <a:avLst/>
            <a:gdLst/>
            <a:ahLst/>
            <a:cxnLst/>
            <a:rect r="r" b="b" t="t" l="l"/>
            <a:pathLst>
              <a:path h="381804" w="1474999">
                <a:moveTo>
                  <a:pt x="0" y="0"/>
                </a:moveTo>
                <a:lnTo>
                  <a:pt x="1474999" y="0"/>
                </a:lnTo>
                <a:lnTo>
                  <a:pt x="1474999" y="381804"/>
                </a:lnTo>
                <a:lnTo>
                  <a:pt x="0" y="381804"/>
                </a:lnTo>
                <a:lnTo>
                  <a:pt x="0" y="0"/>
                </a:lnTo>
                <a:close/>
              </a:path>
            </a:pathLst>
          </a:custGeom>
          <a:blipFill>
            <a:blip r:embed="rId12"/>
            <a:stretch>
              <a:fillRect l="-17084" t="-35270" r="-16816" b="-23408"/>
            </a:stretch>
          </a:blipFill>
        </p:spPr>
      </p:sp>
      <p:sp>
        <p:nvSpPr>
          <p:cNvPr name="Freeform 15" id="15"/>
          <p:cNvSpPr/>
          <p:nvPr/>
        </p:nvSpPr>
        <p:spPr>
          <a:xfrm flipH="false" flipV="false" rot="0">
            <a:off x="7690500" y="2727620"/>
            <a:ext cx="1331580" cy="1331580"/>
          </a:xfrm>
          <a:custGeom>
            <a:avLst/>
            <a:gdLst/>
            <a:ahLst/>
            <a:cxnLst/>
            <a:rect r="r" b="b" t="t" l="l"/>
            <a:pathLst>
              <a:path h="1331580" w="1331580">
                <a:moveTo>
                  <a:pt x="0" y="0"/>
                </a:moveTo>
                <a:lnTo>
                  <a:pt x="1331580" y="0"/>
                </a:lnTo>
                <a:lnTo>
                  <a:pt x="1331580" y="1331580"/>
                </a:lnTo>
                <a:lnTo>
                  <a:pt x="0" y="1331580"/>
                </a:lnTo>
                <a:lnTo>
                  <a:pt x="0" y="0"/>
                </a:lnTo>
                <a:close/>
              </a:path>
            </a:pathLst>
          </a:custGeom>
          <a:blipFill>
            <a:blip r:embed="rId13"/>
            <a:stretch>
              <a:fillRect l="0" t="0" r="0" b="0"/>
            </a:stretch>
          </a:blipFill>
        </p:spPr>
      </p:sp>
      <p:sp>
        <p:nvSpPr>
          <p:cNvPr name="Freeform 16" id="16"/>
          <p:cNvSpPr/>
          <p:nvPr/>
        </p:nvSpPr>
        <p:spPr>
          <a:xfrm flipH="false" flipV="false" rot="0">
            <a:off x="4823282" y="4470154"/>
            <a:ext cx="1614094" cy="604789"/>
          </a:xfrm>
          <a:custGeom>
            <a:avLst/>
            <a:gdLst/>
            <a:ahLst/>
            <a:cxnLst/>
            <a:rect r="r" b="b" t="t" l="l"/>
            <a:pathLst>
              <a:path h="604789" w="1614094">
                <a:moveTo>
                  <a:pt x="0" y="0"/>
                </a:moveTo>
                <a:lnTo>
                  <a:pt x="1614094" y="0"/>
                </a:lnTo>
                <a:lnTo>
                  <a:pt x="1614094" y="604789"/>
                </a:lnTo>
                <a:lnTo>
                  <a:pt x="0" y="604789"/>
                </a:lnTo>
                <a:lnTo>
                  <a:pt x="0" y="0"/>
                </a:lnTo>
                <a:close/>
              </a:path>
            </a:pathLst>
          </a:custGeom>
          <a:blipFill>
            <a:blip r:embed="rId14"/>
            <a:stretch>
              <a:fillRect l="0" t="0" r="0" b="0"/>
            </a:stretch>
          </a:blipFill>
        </p:spPr>
      </p:sp>
      <p:sp>
        <p:nvSpPr>
          <p:cNvPr name="TextBox 17" id="17"/>
          <p:cNvSpPr txBox="true"/>
          <p:nvPr/>
        </p:nvSpPr>
        <p:spPr>
          <a:xfrm rot="0">
            <a:off x="766029" y="1327544"/>
            <a:ext cx="6763385" cy="356235"/>
          </a:xfrm>
          <a:prstGeom prst="rect">
            <a:avLst/>
          </a:prstGeom>
        </p:spPr>
        <p:txBody>
          <a:bodyPr anchor="t" rtlCol="false" tIns="0" lIns="0" bIns="0" rIns="0">
            <a:spAutoFit/>
          </a:bodyPr>
          <a:lstStyle/>
          <a:p>
            <a:pPr algn="just">
              <a:lnSpc>
                <a:spcPts val="2940"/>
              </a:lnSpc>
              <a:spcBef>
                <a:spcPct val="0"/>
              </a:spcBef>
            </a:pPr>
            <a:r>
              <a:rPr lang="en-US" sz="2100">
                <a:solidFill>
                  <a:srgbClr val="347406"/>
                </a:solidFill>
                <a:latin typeface="Libre Baskerville Bold"/>
              </a:rPr>
              <a:t>Notre beau village communautaire - partenaires</a:t>
            </a:r>
          </a:p>
        </p:txBody>
      </p:sp>
      <p:sp>
        <p:nvSpPr>
          <p:cNvPr name="TextBox 18" id="18"/>
          <p:cNvSpPr txBox="true"/>
          <p:nvPr/>
        </p:nvSpPr>
        <p:spPr>
          <a:xfrm rot="0">
            <a:off x="6437376" y="6276975"/>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19" id="19"/>
          <p:cNvSpPr txBox="true"/>
          <p:nvPr/>
        </p:nvSpPr>
        <p:spPr>
          <a:xfrm rot="0">
            <a:off x="8448599" y="868045"/>
            <a:ext cx="573481" cy="240665"/>
          </a:xfrm>
          <a:prstGeom prst="rect">
            <a:avLst/>
          </a:prstGeom>
        </p:spPr>
        <p:txBody>
          <a:bodyPr anchor="t" rtlCol="false" tIns="0" lIns="0" bIns="0" rIns="0">
            <a:spAutoFit/>
          </a:bodyPr>
          <a:lstStyle/>
          <a:p>
            <a:pPr algn="ctr">
              <a:lnSpc>
                <a:spcPts val="1960"/>
              </a:lnSpc>
            </a:pPr>
            <a:r>
              <a:rPr lang="en-US" sz="1400">
                <a:solidFill>
                  <a:srgbClr val="347406"/>
                </a:solidFill>
                <a:latin typeface="Libre Baskerville Bold"/>
              </a:rPr>
              <a:t>46/46</a:t>
            </a:r>
          </a:p>
        </p:txBody>
      </p:sp>
      <p:sp>
        <p:nvSpPr>
          <p:cNvPr name="TextBox 20" id="20"/>
          <p:cNvSpPr txBox="true"/>
          <p:nvPr/>
        </p:nvSpPr>
        <p:spPr>
          <a:xfrm rot="0">
            <a:off x="766029" y="712470"/>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flipV="true">
            <a:off x="731476" y="1184910"/>
            <a:ext cx="8290560" cy="19050"/>
          </a:xfrm>
          <a:prstGeom prst="line">
            <a:avLst/>
          </a:prstGeom>
          <a:ln cap="flat" w="38100">
            <a:solidFill>
              <a:srgbClr val="000000"/>
            </a:solidFill>
            <a:prstDash val="solid"/>
            <a:headEnd type="none" len="sm" w="sm"/>
            <a:tailEnd type="none" len="sm" w="sm"/>
          </a:ln>
        </p:spPr>
      </p:sp>
      <p:sp>
        <p:nvSpPr>
          <p:cNvPr name="AutoShape 3" id="3"/>
          <p:cNvSpPr/>
          <p:nvPr/>
        </p:nvSpPr>
        <p:spPr>
          <a:xfrm>
            <a:off x="6417102" y="6271874"/>
            <a:ext cx="3316224" cy="0"/>
          </a:xfrm>
          <a:prstGeom prst="line">
            <a:avLst/>
          </a:prstGeom>
          <a:ln cap="flat" w="38100">
            <a:solidFill>
              <a:srgbClr val="000000"/>
            </a:solidFill>
            <a:prstDash val="solid"/>
            <a:headEnd type="none" len="sm" w="sm"/>
            <a:tailEnd type="none" len="sm" w="sm"/>
          </a:ln>
        </p:spPr>
      </p:sp>
      <p:sp>
        <p:nvSpPr>
          <p:cNvPr name="Freeform 4" id="4"/>
          <p:cNvSpPr/>
          <p:nvPr/>
        </p:nvSpPr>
        <p:spPr>
          <a:xfrm flipH="false" flipV="false" rot="0">
            <a:off x="2814392" y="1744702"/>
            <a:ext cx="1293463" cy="1372374"/>
          </a:xfrm>
          <a:custGeom>
            <a:avLst/>
            <a:gdLst/>
            <a:ahLst/>
            <a:cxnLst/>
            <a:rect r="r" b="b" t="t" l="l"/>
            <a:pathLst>
              <a:path h="1372374" w="1293463">
                <a:moveTo>
                  <a:pt x="0" y="0"/>
                </a:moveTo>
                <a:lnTo>
                  <a:pt x="1293462" y="0"/>
                </a:lnTo>
                <a:lnTo>
                  <a:pt x="1293462" y="1372374"/>
                </a:lnTo>
                <a:lnTo>
                  <a:pt x="0" y="1372374"/>
                </a:lnTo>
                <a:lnTo>
                  <a:pt x="0" y="0"/>
                </a:lnTo>
                <a:close/>
              </a:path>
            </a:pathLst>
          </a:custGeom>
          <a:blipFill>
            <a:blip r:embed="rId2">
              <a:alphaModFix amt="31999"/>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282544" y="1741222"/>
            <a:ext cx="1603198" cy="1701005"/>
          </a:xfrm>
          <a:custGeom>
            <a:avLst/>
            <a:gdLst/>
            <a:ahLst/>
            <a:cxnLst/>
            <a:rect r="r" b="b" t="t" l="l"/>
            <a:pathLst>
              <a:path h="1701005" w="1603198">
                <a:moveTo>
                  <a:pt x="0" y="0"/>
                </a:moveTo>
                <a:lnTo>
                  <a:pt x="1603197" y="0"/>
                </a:lnTo>
                <a:lnTo>
                  <a:pt x="1603197" y="1701005"/>
                </a:lnTo>
                <a:lnTo>
                  <a:pt x="0" y="1701005"/>
                </a:lnTo>
                <a:lnTo>
                  <a:pt x="0" y="0"/>
                </a:lnTo>
                <a:close/>
              </a:path>
            </a:pathLst>
          </a:custGeom>
          <a:blipFill>
            <a:blip r:embed="rId2">
              <a:alphaModFix amt="31999"/>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986911" y="3221631"/>
            <a:ext cx="1603198" cy="1701005"/>
          </a:xfrm>
          <a:custGeom>
            <a:avLst/>
            <a:gdLst/>
            <a:ahLst/>
            <a:cxnLst/>
            <a:rect r="r" b="b" t="t" l="l"/>
            <a:pathLst>
              <a:path h="1701005" w="1603198">
                <a:moveTo>
                  <a:pt x="0" y="0"/>
                </a:moveTo>
                <a:lnTo>
                  <a:pt x="1603198" y="0"/>
                </a:lnTo>
                <a:lnTo>
                  <a:pt x="1603198" y="1701005"/>
                </a:lnTo>
                <a:lnTo>
                  <a:pt x="0" y="1701005"/>
                </a:lnTo>
                <a:lnTo>
                  <a:pt x="0" y="0"/>
                </a:lnTo>
                <a:close/>
              </a:path>
            </a:pathLst>
          </a:custGeom>
          <a:blipFill>
            <a:blip r:embed="rId2">
              <a:alphaModFix amt="31999"/>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2185313" y="4270420"/>
            <a:ext cx="1603198" cy="1701005"/>
          </a:xfrm>
          <a:custGeom>
            <a:avLst/>
            <a:gdLst/>
            <a:ahLst/>
            <a:cxnLst/>
            <a:rect r="r" b="b" t="t" l="l"/>
            <a:pathLst>
              <a:path h="1701005" w="1603198">
                <a:moveTo>
                  <a:pt x="0" y="0"/>
                </a:moveTo>
                <a:lnTo>
                  <a:pt x="1603197" y="0"/>
                </a:lnTo>
                <a:lnTo>
                  <a:pt x="1603197" y="1701005"/>
                </a:lnTo>
                <a:lnTo>
                  <a:pt x="0" y="1701005"/>
                </a:lnTo>
                <a:lnTo>
                  <a:pt x="0" y="0"/>
                </a:lnTo>
                <a:close/>
              </a:path>
            </a:pathLst>
          </a:custGeom>
          <a:blipFill>
            <a:blip r:embed="rId2">
              <a:alphaModFix amt="31999"/>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255418" y="1595528"/>
            <a:ext cx="1603198" cy="1701005"/>
          </a:xfrm>
          <a:custGeom>
            <a:avLst/>
            <a:gdLst/>
            <a:ahLst/>
            <a:cxnLst/>
            <a:rect r="r" b="b" t="t" l="l"/>
            <a:pathLst>
              <a:path h="1701005" w="1603198">
                <a:moveTo>
                  <a:pt x="0" y="0"/>
                </a:moveTo>
                <a:lnTo>
                  <a:pt x="1603198" y="0"/>
                </a:lnTo>
                <a:lnTo>
                  <a:pt x="1603198" y="1701005"/>
                </a:lnTo>
                <a:lnTo>
                  <a:pt x="0" y="1701005"/>
                </a:lnTo>
                <a:lnTo>
                  <a:pt x="0" y="0"/>
                </a:lnTo>
                <a:close/>
              </a:path>
            </a:pathLst>
          </a:custGeom>
          <a:blipFill>
            <a:blip r:embed="rId2">
              <a:alphaModFix amt="31999"/>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605477" y="2515704"/>
            <a:ext cx="1603198" cy="1701005"/>
          </a:xfrm>
          <a:custGeom>
            <a:avLst/>
            <a:gdLst/>
            <a:ahLst/>
            <a:cxnLst/>
            <a:rect r="r" b="b" t="t" l="l"/>
            <a:pathLst>
              <a:path h="1701005" w="1603198">
                <a:moveTo>
                  <a:pt x="0" y="0"/>
                </a:moveTo>
                <a:lnTo>
                  <a:pt x="1603198" y="0"/>
                </a:lnTo>
                <a:lnTo>
                  <a:pt x="1603198" y="1701006"/>
                </a:lnTo>
                <a:lnTo>
                  <a:pt x="0" y="1701006"/>
                </a:lnTo>
                <a:lnTo>
                  <a:pt x="0" y="0"/>
                </a:lnTo>
                <a:close/>
              </a:path>
            </a:pathLst>
          </a:custGeom>
          <a:blipFill>
            <a:blip r:embed="rId2">
              <a:alphaModFix amt="31999"/>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396813" y="4065106"/>
            <a:ext cx="1603198" cy="1701005"/>
          </a:xfrm>
          <a:custGeom>
            <a:avLst/>
            <a:gdLst/>
            <a:ahLst/>
            <a:cxnLst/>
            <a:rect r="r" b="b" t="t" l="l"/>
            <a:pathLst>
              <a:path h="1701005" w="1603198">
                <a:moveTo>
                  <a:pt x="0" y="0"/>
                </a:moveTo>
                <a:lnTo>
                  <a:pt x="1603198" y="0"/>
                </a:lnTo>
                <a:lnTo>
                  <a:pt x="1603198" y="1701006"/>
                </a:lnTo>
                <a:lnTo>
                  <a:pt x="0" y="1701006"/>
                </a:lnTo>
                <a:lnTo>
                  <a:pt x="0" y="0"/>
                </a:lnTo>
                <a:close/>
              </a:path>
            </a:pathLst>
          </a:custGeom>
          <a:blipFill>
            <a:blip r:embed="rId2">
              <a:alphaModFix amt="31999"/>
              <a:extLst>
                <a:ext uri="{96DAC541-7B7A-43D3-8B79-37D633B846F1}">
                  <asvg:svgBlip xmlns:asvg="http://schemas.microsoft.com/office/drawing/2016/SVG/main" r:embed="rId3"/>
                </a:ext>
              </a:extLst>
            </a:blip>
            <a:stretch>
              <a:fillRect l="0" t="0" r="0" b="0"/>
            </a:stretch>
          </a:blipFill>
        </p:spPr>
      </p:sp>
      <p:grpSp>
        <p:nvGrpSpPr>
          <p:cNvPr name="Group 11" id="11"/>
          <p:cNvGrpSpPr>
            <a:grpSpLocks noChangeAspect="true"/>
          </p:cNvGrpSpPr>
          <p:nvPr/>
        </p:nvGrpSpPr>
        <p:grpSpPr>
          <a:xfrm rot="-104999">
            <a:off x="628983" y="1645016"/>
            <a:ext cx="3291320" cy="3291307"/>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37081" t="-15541" r="-36018" b="0"/>
              </a:stretch>
            </a:blipFill>
          </p:spPr>
        </p:sp>
      </p:grpSp>
      <p:sp>
        <p:nvSpPr>
          <p:cNvPr name="TextBox 13" id="13"/>
          <p:cNvSpPr txBox="true"/>
          <p:nvPr/>
        </p:nvSpPr>
        <p:spPr>
          <a:xfrm rot="0">
            <a:off x="6417102" y="6276975"/>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14" id="14"/>
          <p:cNvSpPr txBox="true"/>
          <p:nvPr/>
        </p:nvSpPr>
        <p:spPr>
          <a:xfrm rot="0">
            <a:off x="4742124" y="1378942"/>
            <a:ext cx="3572541" cy="356235"/>
          </a:xfrm>
          <a:prstGeom prst="rect">
            <a:avLst/>
          </a:prstGeom>
        </p:spPr>
        <p:txBody>
          <a:bodyPr anchor="t" rtlCol="false" tIns="0" lIns="0" bIns="0" rIns="0">
            <a:spAutoFit/>
          </a:bodyPr>
          <a:lstStyle/>
          <a:p>
            <a:pPr algn="just">
              <a:lnSpc>
                <a:spcPts val="2940"/>
              </a:lnSpc>
              <a:spcBef>
                <a:spcPct val="0"/>
              </a:spcBef>
            </a:pPr>
            <a:r>
              <a:rPr lang="en-US" sz="2100">
                <a:solidFill>
                  <a:srgbClr val="EDA33A"/>
                </a:solidFill>
                <a:latin typeface="Libre Baskerville Bold"/>
              </a:rPr>
              <a:t>Mot de la coordonnatrice</a:t>
            </a:r>
          </a:p>
        </p:txBody>
      </p:sp>
      <p:sp>
        <p:nvSpPr>
          <p:cNvPr name="TextBox 15" id="15"/>
          <p:cNvSpPr txBox="true"/>
          <p:nvPr/>
        </p:nvSpPr>
        <p:spPr>
          <a:xfrm rot="0">
            <a:off x="8551954" y="887095"/>
            <a:ext cx="470126"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5/46</a:t>
            </a:r>
          </a:p>
        </p:txBody>
      </p:sp>
      <p:sp>
        <p:nvSpPr>
          <p:cNvPr name="TextBox 16" id="16"/>
          <p:cNvSpPr txBox="true"/>
          <p:nvPr/>
        </p:nvSpPr>
        <p:spPr>
          <a:xfrm rot="0">
            <a:off x="785793" y="731520"/>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TextBox 17" id="17"/>
          <p:cNvSpPr txBox="true"/>
          <p:nvPr/>
        </p:nvSpPr>
        <p:spPr>
          <a:xfrm rot="0">
            <a:off x="4129402" y="1889326"/>
            <a:ext cx="4797986" cy="2503170"/>
          </a:xfrm>
          <a:prstGeom prst="rect">
            <a:avLst/>
          </a:prstGeom>
        </p:spPr>
        <p:txBody>
          <a:bodyPr anchor="t" rtlCol="false" tIns="0" lIns="0" bIns="0" rIns="0">
            <a:spAutoFit/>
          </a:bodyPr>
          <a:lstStyle/>
          <a:p>
            <a:pPr algn="just">
              <a:lnSpc>
                <a:spcPts val="1679"/>
              </a:lnSpc>
            </a:pPr>
            <a:r>
              <a:rPr lang="en-US" sz="1200">
                <a:solidFill>
                  <a:srgbClr val="000000"/>
                </a:solidFill>
                <a:latin typeface="Libre Baskerville"/>
              </a:rPr>
              <a:t>Quelle année  stimulante nous avons eu avec la belle transformation de notre beau milieu de vie et l'admissibilité PSOC. Non, ce n'était pas gagné après 2 refus: nous allons enfin avoir une équipe à la hauteur de notre mission! Ma tête fourmille encore de rêves dont celui d'avoir notre propre maison et je sais déjà que nous allons le réaliser. Cette année a été un défi pour moi à divers niveaux et sans vous, sans  le conseil d'administration, cela aurait été plus difficile de traverser les obstacles. </a:t>
            </a:r>
          </a:p>
          <a:p>
            <a:pPr algn="just">
              <a:lnSpc>
                <a:spcPts val="1679"/>
              </a:lnSpc>
            </a:pPr>
          </a:p>
          <a:p>
            <a:pPr algn="just">
              <a:lnSpc>
                <a:spcPts val="1679"/>
              </a:lnSpc>
              <a:spcBef>
                <a:spcPct val="0"/>
              </a:spcBef>
            </a:pPr>
            <a:r>
              <a:rPr lang="en-US" sz="1200">
                <a:solidFill>
                  <a:srgbClr val="000000"/>
                </a:solidFill>
                <a:latin typeface="Libre Baskerville"/>
              </a:rPr>
              <a:t>Se tenir debout avec dignité et garder le cap sur notre mission, voici ce qui m'a animé cette année! Je vous aime !</a:t>
            </a:r>
          </a:p>
        </p:txBody>
      </p:sp>
      <p:sp>
        <p:nvSpPr>
          <p:cNvPr name="Freeform 18" id="18"/>
          <p:cNvSpPr/>
          <p:nvPr/>
        </p:nvSpPr>
        <p:spPr>
          <a:xfrm flipH="false" flipV="false" rot="0">
            <a:off x="5032236" y="4565695"/>
            <a:ext cx="2992317" cy="1607419"/>
          </a:xfrm>
          <a:custGeom>
            <a:avLst/>
            <a:gdLst/>
            <a:ahLst/>
            <a:cxnLst/>
            <a:rect r="r" b="b" t="t" l="l"/>
            <a:pathLst>
              <a:path h="1607419" w="2992317">
                <a:moveTo>
                  <a:pt x="0" y="0"/>
                </a:moveTo>
                <a:lnTo>
                  <a:pt x="2992317" y="0"/>
                </a:lnTo>
                <a:lnTo>
                  <a:pt x="2992317" y="1607419"/>
                </a:lnTo>
                <a:lnTo>
                  <a:pt x="0" y="1607419"/>
                </a:lnTo>
                <a:lnTo>
                  <a:pt x="0" y="0"/>
                </a:lnTo>
                <a:close/>
              </a:path>
            </a:pathLst>
          </a:custGeom>
          <a:blipFill>
            <a:blip r:embed="rId5">
              <a:alphaModFix amt="18000"/>
              <a:extLst>
                <a:ext uri="{96DAC541-7B7A-43D3-8B79-37D633B846F1}">
                  <asvg:svgBlip xmlns:asvg="http://schemas.microsoft.com/office/drawing/2016/SVG/main" r:embed="rId6"/>
                </a:ext>
              </a:extLst>
            </a:blip>
            <a:stretch>
              <a:fillRect l="0" t="0" r="0" b="0"/>
            </a:stretch>
          </a:blipFill>
        </p:spPr>
      </p:sp>
      <p:sp>
        <p:nvSpPr>
          <p:cNvPr name="Freeform 19" id="19"/>
          <p:cNvSpPr/>
          <p:nvPr/>
        </p:nvSpPr>
        <p:spPr>
          <a:xfrm flipH="false" flipV="false" rot="-1920665">
            <a:off x="264416" y="1347428"/>
            <a:ext cx="3890165" cy="3840654"/>
          </a:xfrm>
          <a:custGeom>
            <a:avLst/>
            <a:gdLst/>
            <a:ahLst/>
            <a:cxnLst/>
            <a:rect r="r" b="b" t="t" l="l"/>
            <a:pathLst>
              <a:path h="3840654" w="3890165">
                <a:moveTo>
                  <a:pt x="0" y="0"/>
                </a:moveTo>
                <a:lnTo>
                  <a:pt x="3890165" y="0"/>
                </a:lnTo>
                <a:lnTo>
                  <a:pt x="3890165" y="3840654"/>
                </a:lnTo>
                <a:lnTo>
                  <a:pt x="0" y="38406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53372" y="1115371"/>
            <a:ext cx="5975258" cy="5323277"/>
            <a:chOff x="0" y="0"/>
            <a:chExt cx="7967010" cy="7097703"/>
          </a:xfrm>
        </p:grpSpPr>
        <p:sp>
          <p:nvSpPr>
            <p:cNvPr name="Freeform 3" id="3"/>
            <p:cNvSpPr/>
            <p:nvPr/>
          </p:nvSpPr>
          <p:spPr>
            <a:xfrm flipH="false" flipV="false" rot="0">
              <a:off x="0" y="953146"/>
              <a:ext cx="7967010" cy="6144557"/>
            </a:xfrm>
            <a:custGeom>
              <a:avLst/>
              <a:gdLst/>
              <a:ahLst/>
              <a:cxnLst/>
              <a:rect r="r" b="b" t="t" l="l"/>
              <a:pathLst>
                <a:path h="6144557" w="7967010">
                  <a:moveTo>
                    <a:pt x="0" y="0"/>
                  </a:moveTo>
                  <a:lnTo>
                    <a:pt x="7967010" y="0"/>
                  </a:lnTo>
                  <a:lnTo>
                    <a:pt x="7967010" y="6144557"/>
                  </a:lnTo>
                  <a:lnTo>
                    <a:pt x="0" y="6144557"/>
                  </a:lnTo>
                  <a:lnTo>
                    <a:pt x="0" y="0"/>
                  </a:lnTo>
                  <a:close/>
                </a:path>
              </a:pathLst>
            </a:custGeom>
            <a:blipFill>
              <a:blip r:embed="rId2">
                <a:alphaModFix amt="13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233388" y="700179"/>
              <a:ext cx="3750117" cy="3978904"/>
            </a:xfrm>
            <a:custGeom>
              <a:avLst/>
              <a:gdLst/>
              <a:ahLst/>
              <a:cxnLst/>
              <a:rect r="r" b="b" t="t" l="l"/>
              <a:pathLst>
                <a:path h="3978904" w="3750117">
                  <a:moveTo>
                    <a:pt x="0" y="0"/>
                  </a:moveTo>
                  <a:lnTo>
                    <a:pt x="3750117" y="0"/>
                  </a:lnTo>
                  <a:lnTo>
                    <a:pt x="3750117" y="3978903"/>
                  </a:lnTo>
                  <a:lnTo>
                    <a:pt x="0" y="3978903"/>
                  </a:lnTo>
                  <a:lnTo>
                    <a:pt x="0" y="0"/>
                  </a:lnTo>
                  <a:close/>
                </a:path>
              </a:pathLst>
            </a:custGeom>
            <a:blipFill>
              <a:blip r:embed="rId4">
                <a:alphaModFix amt="43000"/>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559250" y="3931422"/>
              <a:ext cx="2624722" cy="2784851"/>
            </a:xfrm>
            <a:custGeom>
              <a:avLst/>
              <a:gdLst/>
              <a:ahLst/>
              <a:cxnLst/>
              <a:rect r="r" b="b" t="t" l="l"/>
              <a:pathLst>
                <a:path h="2784851" w="2624722">
                  <a:moveTo>
                    <a:pt x="0" y="0"/>
                  </a:moveTo>
                  <a:lnTo>
                    <a:pt x="2624722" y="0"/>
                  </a:lnTo>
                  <a:lnTo>
                    <a:pt x="2624722" y="2784851"/>
                  </a:lnTo>
                  <a:lnTo>
                    <a:pt x="0" y="2784851"/>
                  </a:lnTo>
                  <a:lnTo>
                    <a:pt x="0" y="0"/>
                  </a:lnTo>
                  <a:close/>
                </a:path>
              </a:pathLst>
            </a:custGeom>
            <a:blipFill>
              <a:blip r:embed="rId4">
                <a:alphaModFix amt="23000"/>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3983505" y="2689631"/>
              <a:ext cx="3717862" cy="3944682"/>
            </a:xfrm>
            <a:custGeom>
              <a:avLst/>
              <a:gdLst/>
              <a:ahLst/>
              <a:cxnLst/>
              <a:rect r="r" b="b" t="t" l="l"/>
              <a:pathLst>
                <a:path h="3944682" w="3717862">
                  <a:moveTo>
                    <a:pt x="0" y="0"/>
                  </a:moveTo>
                  <a:lnTo>
                    <a:pt x="3717863" y="0"/>
                  </a:lnTo>
                  <a:lnTo>
                    <a:pt x="3717863" y="3944681"/>
                  </a:lnTo>
                  <a:lnTo>
                    <a:pt x="0" y="3944681"/>
                  </a:lnTo>
                  <a:lnTo>
                    <a:pt x="0" y="0"/>
                  </a:lnTo>
                  <a:close/>
                </a:path>
              </a:pathLst>
            </a:custGeom>
            <a:blipFill>
              <a:blip r:embed="rId4">
                <a:alphaModFix amt="43000"/>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3299191" y="0"/>
              <a:ext cx="3717862" cy="3944682"/>
            </a:xfrm>
            <a:custGeom>
              <a:avLst/>
              <a:gdLst/>
              <a:ahLst/>
              <a:cxnLst/>
              <a:rect r="r" b="b" t="t" l="l"/>
              <a:pathLst>
                <a:path h="3944682" w="3717862">
                  <a:moveTo>
                    <a:pt x="0" y="0"/>
                  </a:moveTo>
                  <a:lnTo>
                    <a:pt x="3717862" y="0"/>
                  </a:lnTo>
                  <a:lnTo>
                    <a:pt x="3717862" y="3944682"/>
                  </a:lnTo>
                  <a:lnTo>
                    <a:pt x="0" y="3944682"/>
                  </a:lnTo>
                  <a:lnTo>
                    <a:pt x="0" y="0"/>
                  </a:lnTo>
                  <a:close/>
                </a:path>
              </a:pathLst>
            </a:custGeom>
            <a:blipFill>
              <a:blip r:embed="rId4">
                <a:alphaModFix amt="43000"/>
                <a:extLst>
                  <a:ext uri="{96DAC541-7B7A-43D3-8B79-37D633B846F1}">
                    <asvg:svgBlip xmlns:asvg="http://schemas.microsoft.com/office/drawing/2016/SVG/main" r:embed="rId5"/>
                  </a:ext>
                </a:extLst>
              </a:blip>
              <a:stretch>
                <a:fillRect l="0" t="0" r="0" b="0"/>
              </a:stretch>
            </a:blipFill>
          </p:spPr>
        </p:sp>
      </p:grpSp>
      <p:sp>
        <p:nvSpPr>
          <p:cNvPr name="AutoShape 8" id="8"/>
          <p:cNvSpPr/>
          <p:nvPr/>
        </p:nvSpPr>
        <p:spPr>
          <a:xfrm flipV="true">
            <a:off x="6384221" y="6243528"/>
            <a:ext cx="3741056" cy="4872"/>
          </a:xfrm>
          <a:prstGeom prst="line">
            <a:avLst/>
          </a:prstGeom>
          <a:ln cap="flat" w="38100">
            <a:solidFill>
              <a:srgbClr val="000000"/>
            </a:solidFill>
            <a:prstDash val="solid"/>
            <a:headEnd type="none" len="sm" w="sm"/>
            <a:tailEnd type="none" len="sm" w="sm"/>
          </a:ln>
        </p:spPr>
      </p:sp>
      <p:sp>
        <p:nvSpPr>
          <p:cNvPr name="AutoShape 9" id="9"/>
          <p:cNvSpPr/>
          <p:nvPr/>
        </p:nvSpPr>
        <p:spPr>
          <a:xfrm flipV="true">
            <a:off x="731520" y="1150709"/>
            <a:ext cx="8290560" cy="19050"/>
          </a:xfrm>
          <a:prstGeom prst="line">
            <a:avLst/>
          </a:prstGeom>
          <a:ln cap="flat" w="38100">
            <a:solidFill>
              <a:srgbClr val="000000"/>
            </a:solidFill>
            <a:prstDash val="solid"/>
            <a:headEnd type="none" len="sm" w="sm"/>
            <a:tailEnd type="none" len="sm" w="sm"/>
          </a:ln>
        </p:spPr>
      </p:sp>
      <p:sp>
        <p:nvSpPr>
          <p:cNvPr name="TextBox 10" id="10"/>
          <p:cNvSpPr txBox="true"/>
          <p:nvPr/>
        </p:nvSpPr>
        <p:spPr>
          <a:xfrm rot="0">
            <a:off x="6384196" y="6276975"/>
            <a:ext cx="2637928" cy="306705"/>
          </a:xfrm>
          <a:prstGeom prst="rect">
            <a:avLst/>
          </a:prstGeom>
        </p:spPr>
        <p:txBody>
          <a:bodyPr anchor="t" rtlCol="false" tIns="0" lIns="0" bIns="0" rIns="0">
            <a:spAutoFit/>
          </a:bodyPr>
          <a:lstStyle/>
          <a:p>
            <a:pPr>
              <a:lnSpc>
                <a:spcPts val="2520"/>
              </a:lnSpc>
            </a:pPr>
            <a:r>
              <a:rPr lang="en-US" sz="1800">
                <a:solidFill>
                  <a:srgbClr val="347406"/>
                </a:solidFill>
                <a:latin typeface="Libre Baskerville Bold"/>
              </a:rPr>
              <a:t>Montre-moi la voie...</a:t>
            </a:r>
          </a:p>
        </p:txBody>
      </p:sp>
      <p:sp>
        <p:nvSpPr>
          <p:cNvPr name="TextBox 11" id="11"/>
          <p:cNvSpPr txBox="true"/>
          <p:nvPr/>
        </p:nvSpPr>
        <p:spPr>
          <a:xfrm rot="0">
            <a:off x="889778" y="1916706"/>
            <a:ext cx="7974044" cy="3970219"/>
          </a:xfrm>
          <a:prstGeom prst="rect">
            <a:avLst/>
          </a:prstGeom>
        </p:spPr>
        <p:txBody>
          <a:bodyPr anchor="t" rtlCol="false" tIns="0" lIns="0" bIns="0" rIns="0">
            <a:spAutoFit/>
          </a:bodyPr>
          <a:lstStyle/>
          <a:p>
            <a:pPr algn="just">
              <a:lnSpc>
                <a:spcPts val="1669"/>
              </a:lnSpc>
            </a:pPr>
            <a:r>
              <a:rPr lang="en-US" sz="1192">
                <a:solidFill>
                  <a:srgbClr val="000000"/>
                </a:solidFill>
                <a:latin typeface="Libre Baskerville"/>
              </a:rPr>
              <a:t>Lors de sa première grossesse à Québec, du deuil périnatal et de l’arrivée de son bébé espoir (2014) qui a suivi, Marielle M'bangha, actuellement coordonnatrice de l'organisme, a vécu et constaté le phénomène de croisement entre la parentalité et la réalité immigrante. Isolement, méfiance de la part des intervenants envers ceux-ci, incompréhensions culturelles, conditions socio-économiques défavorables, méconnaissance des services communautaires, car c’est inexistant dans son pays d’origine, etc. Mme M’bangha, inspirée à créer pour les autres mères immigrantes le « village », la « famille » dont elles auraient besoin, communique avec d’autres membres de la communauté et avec diverses organisations du milieu. Toutes corroborent ses observations et appuient chaudement l’idée de créer le SRPFIQ .</a:t>
            </a:r>
          </a:p>
          <a:p>
            <a:pPr algn="just">
              <a:lnSpc>
                <a:spcPts val="1669"/>
              </a:lnSpc>
            </a:pPr>
            <a:r>
              <a:rPr lang="en-US" sz="1192">
                <a:solidFill>
                  <a:srgbClr val="000000"/>
                </a:solidFill>
                <a:latin typeface="Libre Baskerville"/>
              </a:rPr>
              <a:t>C’est donc au sein du Collectif Les Accompagnantes que le SRPFIQ fût lancé officiellement via un direct Facebook le 3 mai 2017.</a:t>
            </a:r>
          </a:p>
          <a:p>
            <a:pPr algn="just">
              <a:lnSpc>
                <a:spcPts val="1669"/>
              </a:lnSpc>
            </a:pPr>
            <a:r>
              <a:rPr lang="en-US" sz="1192">
                <a:solidFill>
                  <a:srgbClr val="000000"/>
                </a:solidFill>
                <a:latin typeface="Libre Baskerville"/>
              </a:rPr>
              <a:t>La mission du SRPFIQ est de créer un pont et favoriser un lien de confiance entre les femmes immigrantes et les ressources en périnatalité pendant la grossesse, l’accouchement et les services postpartum (0-2 ans).</a:t>
            </a:r>
          </a:p>
          <a:p>
            <a:pPr algn="just">
              <a:lnSpc>
                <a:spcPts val="1669"/>
              </a:lnSpc>
            </a:pPr>
            <a:r>
              <a:rPr lang="en-US" sz="1192">
                <a:solidFill>
                  <a:srgbClr val="000000"/>
                </a:solidFill>
                <a:latin typeface="Libre Baskerville"/>
              </a:rPr>
              <a:t>Devant le grand besoin comblé par le SRPFIQ et devant la place qu’il prenait en postnatal, le SRPFIQ en compagnie de ses membres ont émis le souhait de se développer avec sa propre vision et son propre conseil d’administration. C’est donc en mars 2018 que le SRPFIQ devient officiellement un OBNL avec un CA indépendant.</a:t>
            </a:r>
          </a:p>
          <a:p>
            <a:pPr algn="just">
              <a:lnSpc>
                <a:spcPts val="1669"/>
              </a:lnSpc>
            </a:pPr>
          </a:p>
        </p:txBody>
      </p:sp>
      <p:sp>
        <p:nvSpPr>
          <p:cNvPr name="TextBox 12" id="12"/>
          <p:cNvSpPr txBox="true"/>
          <p:nvPr/>
        </p:nvSpPr>
        <p:spPr>
          <a:xfrm rot="0">
            <a:off x="8551910" y="874706"/>
            <a:ext cx="470170"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6/46</a:t>
            </a:r>
          </a:p>
        </p:txBody>
      </p:sp>
      <p:sp>
        <p:nvSpPr>
          <p:cNvPr name="TextBox 13" id="13"/>
          <p:cNvSpPr txBox="true"/>
          <p:nvPr/>
        </p:nvSpPr>
        <p:spPr>
          <a:xfrm rot="0">
            <a:off x="785749" y="719131"/>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TextBox 14" id="14"/>
          <p:cNvSpPr txBox="true"/>
          <p:nvPr/>
        </p:nvSpPr>
        <p:spPr>
          <a:xfrm rot="0">
            <a:off x="3882777" y="1359105"/>
            <a:ext cx="1988046" cy="356235"/>
          </a:xfrm>
          <a:prstGeom prst="rect">
            <a:avLst/>
          </a:prstGeom>
        </p:spPr>
        <p:txBody>
          <a:bodyPr anchor="t" rtlCol="false" tIns="0" lIns="0" bIns="0" rIns="0">
            <a:spAutoFit/>
          </a:bodyPr>
          <a:lstStyle/>
          <a:p>
            <a:pPr algn="ctr">
              <a:lnSpc>
                <a:spcPts val="2940"/>
              </a:lnSpc>
              <a:spcBef>
                <a:spcPct val="0"/>
              </a:spcBef>
            </a:pPr>
            <a:r>
              <a:rPr lang="en-US" sz="2100">
                <a:solidFill>
                  <a:srgbClr val="EDA33A"/>
                </a:solidFill>
                <a:latin typeface="Libre Baskerville Bold"/>
              </a:rPr>
              <a:t>Historique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812599">
            <a:off x="-9579571" y="-1121850"/>
            <a:ext cx="14267328" cy="15836559"/>
            <a:chOff x="0" y="0"/>
            <a:chExt cx="19023104" cy="21115412"/>
          </a:xfrm>
        </p:grpSpPr>
        <p:sp>
          <p:nvSpPr>
            <p:cNvPr name="Freeform 3" id="3"/>
            <p:cNvSpPr/>
            <p:nvPr/>
          </p:nvSpPr>
          <p:spPr>
            <a:xfrm flipH="false" flipV="false" rot="-1879962">
              <a:off x="8296409" y="1703662"/>
              <a:ext cx="9061428" cy="8946101"/>
            </a:xfrm>
            <a:custGeom>
              <a:avLst/>
              <a:gdLst/>
              <a:ahLst/>
              <a:cxnLst/>
              <a:rect r="r" b="b" t="t" l="l"/>
              <a:pathLst>
                <a:path h="8946101" w="9061428">
                  <a:moveTo>
                    <a:pt x="0" y="0"/>
                  </a:moveTo>
                  <a:lnTo>
                    <a:pt x="9061428" y="0"/>
                  </a:lnTo>
                  <a:lnTo>
                    <a:pt x="9061428" y="8946100"/>
                  </a:lnTo>
                  <a:lnTo>
                    <a:pt x="0" y="8946100"/>
                  </a:lnTo>
                  <a:lnTo>
                    <a:pt x="0" y="0"/>
                  </a:lnTo>
                  <a:close/>
                </a:path>
              </a:pathLst>
            </a:custGeom>
            <a:blipFill>
              <a:blip r:embed="rId2">
                <a:alphaModFix amt="27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136358" y="2540356"/>
              <a:ext cx="9476246" cy="7308555"/>
            </a:xfrm>
            <a:custGeom>
              <a:avLst/>
              <a:gdLst/>
              <a:ahLst/>
              <a:cxnLst/>
              <a:rect r="r" b="b" t="t" l="l"/>
              <a:pathLst>
                <a:path h="7308555" w="9476246">
                  <a:moveTo>
                    <a:pt x="0" y="0"/>
                  </a:moveTo>
                  <a:lnTo>
                    <a:pt x="9476246" y="0"/>
                  </a:lnTo>
                  <a:lnTo>
                    <a:pt x="9476246" y="7308555"/>
                  </a:lnTo>
                  <a:lnTo>
                    <a:pt x="0" y="7308555"/>
                  </a:lnTo>
                  <a:lnTo>
                    <a:pt x="0" y="0"/>
                  </a:lnTo>
                  <a:close/>
                </a:path>
              </a:pathLst>
            </a:custGeom>
            <a:blipFill>
              <a:blip r:embed="rId4">
                <a:alphaModFix amt="28000"/>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true" flipV="false" rot="1517368">
              <a:off x="2677914" y="5357867"/>
              <a:ext cx="8944540" cy="14543968"/>
            </a:xfrm>
            <a:custGeom>
              <a:avLst/>
              <a:gdLst/>
              <a:ahLst/>
              <a:cxnLst/>
              <a:rect r="r" b="b" t="t" l="l"/>
              <a:pathLst>
                <a:path h="14543968" w="8944540">
                  <a:moveTo>
                    <a:pt x="8944540" y="0"/>
                  </a:moveTo>
                  <a:lnTo>
                    <a:pt x="0" y="0"/>
                  </a:lnTo>
                  <a:lnTo>
                    <a:pt x="0" y="14543968"/>
                  </a:lnTo>
                  <a:lnTo>
                    <a:pt x="8944540" y="14543968"/>
                  </a:lnTo>
                  <a:lnTo>
                    <a:pt x="8944540" y="0"/>
                  </a:lnTo>
                  <a:close/>
                </a:path>
              </a:pathLst>
            </a:custGeom>
            <a:blipFill>
              <a:blip r:embed="rId6">
                <a:alphaModFix amt="31000"/>
                <a:extLst>
                  <a:ext uri="{96DAC541-7B7A-43D3-8B79-37D633B846F1}">
                    <asvg:svgBlip xmlns:asvg="http://schemas.microsoft.com/office/drawing/2016/SVG/main" r:embed="rId7"/>
                  </a:ext>
                </a:extLst>
              </a:blip>
              <a:stretch>
                <a:fillRect l="0" t="0" r="0" b="0"/>
              </a:stretch>
            </a:blipFill>
          </p:spPr>
        </p:sp>
      </p:grpSp>
      <p:sp>
        <p:nvSpPr>
          <p:cNvPr name="AutoShape 6" id="6"/>
          <p:cNvSpPr/>
          <p:nvPr/>
        </p:nvSpPr>
        <p:spPr>
          <a:xfrm flipV="true">
            <a:off x="6384221" y="6243528"/>
            <a:ext cx="3741056" cy="4872"/>
          </a:xfrm>
          <a:prstGeom prst="line">
            <a:avLst/>
          </a:prstGeom>
          <a:ln cap="flat" w="38100">
            <a:solidFill>
              <a:srgbClr val="000000"/>
            </a:solidFill>
            <a:prstDash val="solid"/>
            <a:headEnd type="none" len="sm" w="sm"/>
            <a:tailEnd type="none" len="sm" w="sm"/>
          </a:ln>
        </p:spPr>
      </p:sp>
      <p:sp>
        <p:nvSpPr>
          <p:cNvPr name="AutoShape 7" id="7"/>
          <p:cNvSpPr/>
          <p:nvPr/>
        </p:nvSpPr>
        <p:spPr>
          <a:xfrm flipV="true">
            <a:off x="731520" y="1150709"/>
            <a:ext cx="8290560" cy="19050"/>
          </a:xfrm>
          <a:prstGeom prst="line">
            <a:avLst/>
          </a:prstGeom>
          <a:ln cap="flat" w="38100">
            <a:solidFill>
              <a:srgbClr val="000000"/>
            </a:solidFill>
            <a:prstDash val="solid"/>
            <a:headEnd type="none" len="sm" w="sm"/>
            <a:tailEnd type="none" len="sm" w="sm"/>
          </a:ln>
        </p:spPr>
      </p:sp>
      <p:sp>
        <p:nvSpPr>
          <p:cNvPr name="TextBox 8" id="8"/>
          <p:cNvSpPr txBox="true"/>
          <p:nvPr/>
        </p:nvSpPr>
        <p:spPr>
          <a:xfrm rot="0">
            <a:off x="6384196" y="6276975"/>
            <a:ext cx="2637928" cy="306705"/>
          </a:xfrm>
          <a:prstGeom prst="rect">
            <a:avLst/>
          </a:prstGeom>
        </p:spPr>
        <p:txBody>
          <a:bodyPr anchor="t" rtlCol="false" tIns="0" lIns="0" bIns="0" rIns="0">
            <a:spAutoFit/>
          </a:bodyPr>
          <a:lstStyle/>
          <a:p>
            <a:pPr>
              <a:lnSpc>
                <a:spcPts val="2520"/>
              </a:lnSpc>
            </a:pPr>
            <a:r>
              <a:rPr lang="en-US" sz="1800">
                <a:solidFill>
                  <a:srgbClr val="347406"/>
                </a:solidFill>
                <a:latin typeface="Libre Baskerville Bold"/>
              </a:rPr>
              <a:t>Montre-moi la voie...</a:t>
            </a:r>
          </a:p>
        </p:txBody>
      </p:sp>
      <p:sp>
        <p:nvSpPr>
          <p:cNvPr name="TextBox 9" id="9"/>
          <p:cNvSpPr txBox="true"/>
          <p:nvPr/>
        </p:nvSpPr>
        <p:spPr>
          <a:xfrm rot="0">
            <a:off x="835461" y="2077308"/>
            <a:ext cx="8082677" cy="2712720"/>
          </a:xfrm>
          <a:prstGeom prst="rect">
            <a:avLst/>
          </a:prstGeom>
        </p:spPr>
        <p:txBody>
          <a:bodyPr anchor="t" rtlCol="false" tIns="0" lIns="0" bIns="0" rIns="0">
            <a:spAutoFit/>
          </a:bodyPr>
          <a:lstStyle/>
          <a:p>
            <a:pPr algn="just">
              <a:lnSpc>
                <a:spcPts val="1679"/>
              </a:lnSpc>
            </a:pPr>
            <a:r>
              <a:rPr lang="en-US" sz="1200">
                <a:solidFill>
                  <a:srgbClr val="000000"/>
                </a:solidFill>
                <a:latin typeface="Libre Baskerville"/>
              </a:rPr>
              <a:t>Dans ce processus d’enregistrement OBNL, nous avons été accompagnés par Mme Léa-Valérie Morin, organisatrice communautaire du CIUSSS qui nous a aidé autant administrativement qu’au niveau de notre positionnement, en s’assurant que nous serions bien complémentaires aux autres ressources. Ainsi, Mme Léa-Valérie a pris le temps de nous accompagner dans la rédaction de notre offre de services. Nous avons été bien accueillis dans le réseau de la santé. En conséquence, nous avons eu l’occasion de rencontrer Mme Marie-Josée Santerre, chef de programme au CIUSSS de la Capitale-Nationale, les chefs de programme OLO/SIPPE et les équipes d’infirmières ainsi que les travailleurs sociaux (majoritairement Limoilou et Basse-Ville) du programme Famille-Enfance-Jeunesse qui nous avaient affirmé la pertinence de notre organisme et nous avaient suggéré la nécessité de travailler en complémentarité dans le but de bâtir la confiance des femmes envers les ressources qui sont disponibles pour elles. Cela a marqué notre véritable complémentarité de services menant même à des rencontres en duo infirmière, travailleuse sociale et maman-relais.</a:t>
            </a:r>
          </a:p>
          <a:p>
            <a:pPr algn="just">
              <a:lnSpc>
                <a:spcPts val="1679"/>
              </a:lnSpc>
            </a:pPr>
          </a:p>
        </p:txBody>
      </p:sp>
      <p:sp>
        <p:nvSpPr>
          <p:cNvPr name="TextBox 10" id="10"/>
          <p:cNvSpPr txBox="true"/>
          <p:nvPr/>
        </p:nvSpPr>
        <p:spPr>
          <a:xfrm rot="0">
            <a:off x="8551910" y="874706"/>
            <a:ext cx="470213"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7/46</a:t>
            </a:r>
          </a:p>
        </p:txBody>
      </p:sp>
      <p:sp>
        <p:nvSpPr>
          <p:cNvPr name="TextBox 11" id="11"/>
          <p:cNvSpPr txBox="true"/>
          <p:nvPr/>
        </p:nvSpPr>
        <p:spPr>
          <a:xfrm rot="0">
            <a:off x="785749" y="719131"/>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TextBox 12" id="12"/>
          <p:cNvSpPr txBox="true"/>
          <p:nvPr/>
        </p:nvSpPr>
        <p:spPr>
          <a:xfrm rot="0">
            <a:off x="3499514" y="1492470"/>
            <a:ext cx="2754571" cy="356235"/>
          </a:xfrm>
          <a:prstGeom prst="rect">
            <a:avLst/>
          </a:prstGeom>
        </p:spPr>
        <p:txBody>
          <a:bodyPr anchor="t" rtlCol="false" tIns="0" lIns="0" bIns="0" rIns="0">
            <a:spAutoFit/>
          </a:bodyPr>
          <a:lstStyle/>
          <a:p>
            <a:pPr algn="ctr">
              <a:lnSpc>
                <a:spcPts val="2940"/>
              </a:lnSpc>
              <a:spcBef>
                <a:spcPct val="0"/>
              </a:spcBef>
            </a:pPr>
            <a:r>
              <a:rPr lang="en-US" sz="2100">
                <a:solidFill>
                  <a:srgbClr val="EDA33A"/>
                </a:solidFill>
                <a:latin typeface="Libre Baskerville Bold"/>
              </a:rPr>
              <a:t>Historique, suite…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043719" y="2392404"/>
            <a:ext cx="5596993" cy="3006604"/>
          </a:xfrm>
          <a:custGeom>
            <a:avLst/>
            <a:gdLst/>
            <a:ahLst/>
            <a:cxnLst/>
            <a:rect r="r" b="b" t="t" l="l"/>
            <a:pathLst>
              <a:path h="3006604" w="5596993">
                <a:moveTo>
                  <a:pt x="0" y="0"/>
                </a:moveTo>
                <a:lnTo>
                  <a:pt x="5596992" y="0"/>
                </a:lnTo>
                <a:lnTo>
                  <a:pt x="5596992" y="3006603"/>
                </a:lnTo>
                <a:lnTo>
                  <a:pt x="0" y="3006603"/>
                </a:lnTo>
                <a:lnTo>
                  <a:pt x="0" y="0"/>
                </a:lnTo>
                <a:close/>
              </a:path>
            </a:pathLst>
          </a:custGeom>
          <a:blipFill>
            <a:blip r:embed="rId2">
              <a:alphaModFix amt="18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791912" y="1401614"/>
            <a:ext cx="1662185" cy="1763592"/>
          </a:xfrm>
          <a:custGeom>
            <a:avLst/>
            <a:gdLst/>
            <a:ahLst/>
            <a:cxnLst/>
            <a:rect r="r" b="b" t="t" l="l"/>
            <a:pathLst>
              <a:path h="1763592" w="1662185">
                <a:moveTo>
                  <a:pt x="0" y="0"/>
                </a:moveTo>
                <a:lnTo>
                  <a:pt x="1662185" y="0"/>
                </a:lnTo>
                <a:lnTo>
                  <a:pt x="1662185" y="1763592"/>
                </a:lnTo>
                <a:lnTo>
                  <a:pt x="0" y="1763592"/>
                </a:lnTo>
                <a:lnTo>
                  <a:pt x="0" y="0"/>
                </a:lnTo>
                <a:close/>
              </a:path>
            </a:pathLst>
          </a:custGeom>
          <a:blipFill>
            <a:blip r:embed="rId4">
              <a:alphaModFix amt="31999"/>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068191" y="1397143"/>
            <a:ext cx="2060215" cy="2185904"/>
          </a:xfrm>
          <a:custGeom>
            <a:avLst/>
            <a:gdLst/>
            <a:ahLst/>
            <a:cxnLst/>
            <a:rect r="r" b="b" t="t" l="l"/>
            <a:pathLst>
              <a:path h="2185904" w="2060215">
                <a:moveTo>
                  <a:pt x="0" y="0"/>
                </a:moveTo>
                <a:lnTo>
                  <a:pt x="2060215" y="0"/>
                </a:lnTo>
                <a:lnTo>
                  <a:pt x="2060215" y="2185904"/>
                </a:lnTo>
                <a:lnTo>
                  <a:pt x="0" y="2185904"/>
                </a:lnTo>
                <a:lnTo>
                  <a:pt x="0" y="0"/>
                </a:lnTo>
                <a:close/>
              </a:path>
            </a:pathLst>
          </a:custGeom>
          <a:blipFill>
            <a:blip r:embed="rId4">
              <a:alphaModFix amt="31999"/>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3013611" y="3299566"/>
            <a:ext cx="2060215" cy="2185904"/>
          </a:xfrm>
          <a:custGeom>
            <a:avLst/>
            <a:gdLst/>
            <a:ahLst/>
            <a:cxnLst/>
            <a:rect r="r" b="b" t="t" l="l"/>
            <a:pathLst>
              <a:path h="2185904" w="2060215">
                <a:moveTo>
                  <a:pt x="0" y="0"/>
                </a:moveTo>
                <a:lnTo>
                  <a:pt x="2060215" y="0"/>
                </a:lnTo>
                <a:lnTo>
                  <a:pt x="2060215" y="2185904"/>
                </a:lnTo>
                <a:lnTo>
                  <a:pt x="0" y="2185904"/>
                </a:lnTo>
                <a:lnTo>
                  <a:pt x="0" y="0"/>
                </a:lnTo>
                <a:close/>
              </a:path>
            </a:pathLst>
          </a:custGeom>
          <a:blipFill>
            <a:blip r:embed="rId4">
              <a:alphaModFix amt="31999"/>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983504" y="4647329"/>
            <a:ext cx="2060215" cy="2185904"/>
          </a:xfrm>
          <a:custGeom>
            <a:avLst/>
            <a:gdLst/>
            <a:ahLst/>
            <a:cxnLst/>
            <a:rect r="r" b="b" t="t" l="l"/>
            <a:pathLst>
              <a:path h="2185904" w="2060215">
                <a:moveTo>
                  <a:pt x="0" y="0"/>
                </a:moveTo>
                <a:lnTo>
                  <a:pt x="2060215" y="0"/>
                </a:lnTo>
                <a:lnTo>
                  <a:pt x="2060215" y="2185905"/>
                </a:lnTo>
                <a:lnTo>
                  <a:pt x="0" y="2185905"/>
                </a:lnTo>
                <a:lnTo>
                  <a:pt x="0" y="0"/>
                </a:lnTo>
                <a:close/>
              </a:path>
            </a:pathLst>
          </a:custGeom>
          <a:blipFill>
            <a:blip r:embed="rId4">
              <a:alphaModFix amt="31999"/>
              <a:extLst>
                <a:ext uri="{96DAC541-7B7A-43D3-8B79-37D633B846F1}">
                  <asvg:svgBlip xmlns:asvg="http://schemas.microsoft.com/office/drawing/2016/SVG/main" r:embed="rId5"/>
                </a:ext>
              </a:extLst>
            </a:blip>
            <a:stretch>
              <a:fillRect l="0" t="0" r="0" b="0"/>
            </a:stretch>
          </a:blipFill>
        </p:spPr>
      </p:sp>
      <p:grpSp>
        <p:nvGrpSpPr>
          <p:cNvPr name="Group 7" id="7"/>
          <p:cNvGrpSpPr>
            <a:grpSpLocks noChangeAspect="true"/>
          </p:cNvGrpSpPr>
          <p:nvPr/>
        </p:nvGrpSpPr>
        <p:grpSpPr>
          <a:xfrm rot="0">
            <a:off x="756986" y="2198738"/>
            <a:ext cx="3286733" cy="3286733"/>
            <a:chOff x="0" y="0"/>
            <a:chExt cx="13716000" cy="13716000"/>
          </a:xfrm>
        </p:grpSpPr>
        <p:sp>
          <p:nvSpPr>
            <p:cNvPr name="Freeform 8" id="8"/>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6"/>
              <a:stretch>
                <a:fillRect l="-26326" t="-5540" r="-47290" b="-31370"/>
              </a:stretch>
            </a:blipFill>
          </p:spPr>
        </p:sp>
      </p:grpSp>
      <p:sp>
        <p:nvSpPr>
          <p:cNvPr name="AutoShape 9" id="9"/>
          <p:cNvSpPr/>
          <p:nvPr/>
        </p:nvSpPr>
        <p:spPr>
          <a:xfrm>
            <a:off x="731474" y="1188017"/>
            <a:ext cx="8290666" cy="0"/>
          </a:xfrm>
          <a:prstGeom prst="line">
            <a:avLst/>
          </a:prstGeom>
          <a:ln cap="flat" w="28575">
            <a:solidFill>
              <a:srgbClr val="000000"/>
            </a:solidFill>
            <a:prstDash val="solid"/>
            <a:headEnd type="none" len="sm" w="sm"/>
            <a:tailEnd type="none" len="sm" w="sm"/>
          </a:ln>
        </p:spPr>
      </p:sp>
      <p:sp>
        <p:nvSpPr>
          <p:cNvPr name="AutoShape 10" id="10"/>
          <p:cNvSpPr/>
          <p:nvPr/>
        </p:nvSpPr>
        <p:spPr>
          <a:xfrm>
            <a:off x="6446901" y="6257925"/>
            <a:ext cx="3316224" cy="0"/>
          </a:xfrm>
          <a:prstGeom prst="line">
            <a:avLst/>
          </a:prstGeom>
          <a:ln cap="flat" w="28575">
            <a:solidFill>
              <a:srgbClr val="000000"/>
            </a:solidFill>
            <a:prstDash val="solid"/>
            <a:headEnd type="none" len="sm" w="sm"/>
            <a:tailEnd type="none" len="sm" w="sm"/>
          </a:ln>
        </p:spPr>
      </p:sp>
      <p:sp>
        <p:nvSpPr>
          <p:cNvPr name="Freeform 11" id="11"/>
          <p:cNvSpPr/>
          <p:nvPr/>
        </p:nvSpPr>
        <p:spPr>
          <a:xfrm flipH="false" flipV="false" rot="0">
            <a:off x="-496538" y="1209916"/>
            <a:ext cx="2060215" cy="2185904"/>
          </a:xfrm>
          <a:custGeom>
            <a:avLst/>
            <a:gdLst/>
            <a:ahLst/>
            <a:cxnLst/>
            <a:rect r="r" b="b" t="t" l="l"/>
            <a:pathLst>
              <a:path h="2185904" w="2060215">
                <a:moveTo>
                  <a:pt x="0" y="0"/>
                </a:moveTo>
                <a:lnTo>
                  <a:pt x="2060215" y="0"/>
                </a:lnTo>
                <a:lnTo>
                  <a:pt x="2060215" y="2185905"/>
                </a:lnTo>
                <a:lnTo>
                  <a:pt x="0" y="2185905"/>
                </a:lnTo>
                <a:lnTo>
                  <a:pt x="0" y="0"/>
                </a:lnTo>
                <a:close/>
              </a:path>
            </a:pathLst>
          </a:custGeom>
          <a:blipFill>
            <a:blip r:embed="rId4">
              <a:alphaModFix amt="31999"/>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1602846" y="2392404"/>
            <a:ext cx="2060215" cy="2185904"/>
          </a:xfrm>
          <a:custGeom>
            <a:avLst/>
            <a:gdLst/>
            <a:ahLst/>
            <a:cxnLst/>
            <a:rect r="r" b="b" t="t" l="l"/>
            <a:pathLst>
              <a:path h="2185904" w="2060215">
                <a:moveTo>
                  <a:pt x="0" y="0"/>
                </a:moveTo>
                <a:lnTo>
                  <a:pt x="2060215" y="0"/>
                </a:lnTo>
                <a:lnTo>
                  <a:pt x="2060215" y="2185904"/>
                </a:lnTo>
                <a:lnTo>
                  <a:pt x="0" y="2185904"/>
                </a:lnTo>
                <a:lnTo>
                  <a:pt x="0" y="0"/>
                </a:lnTo>
                <a:close/>
              </a:path>
            </a:pathLst>
          </a:custGeom>
          <a:blipFill>
            <a:blip r:embed="rId4">
              <a:alphaModFix amt="31999"/>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314836" y="4383488"/>
            <a:ext cx="2060215" cy="2185904"/>
          </a:xfrm>
          <a:custGeom>
            <a:avLst/>
            <a:gdLst/>
            <a:ahLst/>
            <a:cxnLst/>
            <a:rect r="r" b="b" t="t" l="l"/>
            <a:pathLst>
              <a:path h="2185904" w="2060215">
                <a:moveTo>
                  <a:pt x="0" y="0"/>
                </a:moveTo>
                <a:lnTo>
                  <a:pt x="2060215" y="0"/>
                </a:lnTo>
                <a:lnTo>
                  <a:pt x="2060215" y="2185904"/>
                </a:lnTo>
                <a:lnTo>
                  <a:pt x="0" y="2185904"/>
                </a:lnTo>
                <a:lnTo>
                  <a:pt x="0" y="0"/>
                </a:lnTo>
                <a:close/>
              </a:path>
            </a:pathLst>
          </a:custGeom>
          <a:blipFill>
            <a:blip r:embed="rId4">
              <a:alphaModFix amt="31999"/>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498762" y="1916147"/>
            <a:ext cx="3734820" cy="3687286"/>
          </a:xfrm>
          <a:custGeom>
            <a:avLst/>
            <a:gdLst/>
            <a:ahLst/>
            <a:cxnLst/>
            <a:rect r="r" b="b" t="t" l="l"/>
            <a:pathLst>
              <a:path h="3687286" w="3734820">
                <a:moveTo>
                  <a:pt x="0" y="0"/>
                </a:moveTo>
                <a:lnTo>
                  <a:pt x="3734820" y="0"/>
                </a:lnTo>
                <a:lnTo>
                  <a:pt x="3734820" y="3687286"/>
                </a:lnTo>
                <a:lnTo>
                  <a:pt x="0" y="368728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5" id="15"/>
          <p:cNvSpPr txBox="true"/>
          <p:nvPr/>
        </p:nvSpPr>
        <p:spPr>
          <a:xfrm rot="0">
            <a:off x="6427227" y="6262688"/>
            <a:ext cx="2594853"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16" id="16"/>
          <p:cNvSpPr txBox="true"/>
          <p:nvPr/>
        </p:nvSpPr>
        <p:spPr>
          <a:xfrm rot="0">
            <a:off x="4511474" y="1545894"/>
            <a:ext cx="4211077" cy="356235"/>
          </a:xfrm>
          <a:prstGeom prst="rect">
            <a:avLst/>
          </a:prstGeom>
        </p:spPr>
        <p:txBody>
          <a:bodyPr anchor="t" rtlCol="false" tIns="0" lIns="0" bIns="0" rIns="0">
            <a:spAutoFit/>
          </a:bodyPr>
          <a:lstStyle/>
          <a:p>
            <a:pPr algn="just">
              <a:lnSpc>
                <a:spcPts val="2940"/>
              </a:lnSpc>
              <a:spcBef>
                <a:spcPct val="0"/>
              </a:spcBef>
            </a:pPr>
            <a:r>
              <a:rPr lang="en-US" sz="2100">
                <a:solidFill>
                  <a:srgbClr val="EDA33A"/>
                </a:solidFill>
                <a:latin typeface="Libre Baskerville Bold"/>
              </a:rPr>
              <a:t>Dates clés de notre organisme</a:t>
            </a:r>
          </a:p>
        </p:txBody>
      </p:sp>
      <p:sp>
        <p:nvSpPr>
          <p:cNvPr name="TextBox 17" id="17"/>
          <p:cNvSpPr txBox="true"/>
          <p:nvPr/>
        </p:nvSpPr>
        <p:spPr>
          <a:xfrm rot="0">
            <a:off x="4970739" y="2149779"/>
            <a:ext cx="3581128" cy="735965"/>
          </a:xfrm>
          <a:prstGeom prst="rect">
            <a:avLst/>
          </a:prstGeom>
        </p:spPr>
        <p:txBody>
          <a:bodyPr anchor="t" rtlCol="false" tIns="0" lIns="0" bIns="0" rIns="0">
            <a:spAutoFit/>
          </a:bodyPr>
          <a:lstStyle/>
          <a:p>
            <a:pPr>
              <a:lnSpc>
                <a:spcPts val="1960"/>
              </a:lnSpc>
            </a:pPr>
            <a:r>
              <a:rPr lang="en-US" sz="1400">
                <a:solidFill>
                  <a:srgbClr val="000000"/>
                </a:solidFill>
                <a:latin typeface="Libre Baskerville"/>
              </a:rPr>
              <a:t>Création comme projet pilote au sein du Collectif les Accompagnantes</a:t>
            </a:r>
          </a:p>
          <a:p>
            <a:pPr>
              <a:lnSpc>
                <a:spcPts val="1960"/>
              </a:lnSpc>
            </a:pPr>
          </a:p>
        </p:txBody>
      </p:sp>
      <p:sp>
        <p:nvSpPr>
          <p:cNvPr name="TextBox 18" id="18"/>
          <p:cNvSpPr txBox="true"/>
          <p:nvPr/>
        </p:nvSpPr>
        <p:spPr>
          <a:xfrm rot="0">
            <a:off x="4273036" y="2149779"/>
            <a:ext cx="488581" cy="240665"/>
          </a:xfrm>
          <a:prstGeom prst="rect">
            <a:avLst/>
          </a:prstGeom>
        </p:spPr>
        <p:txBody>
          <a:bodyPr anchor="t" rtlCol="false" tIns="0" lIns="0" bIns="0" rIns="0">
            <a:spAutoFit/>
          </a:bodyPr>
          <a:lstStyle/>
          <a:p>
            <a:pPr>
              <a:lnSpc>
                <a:spcPts val="1960"/>
              </a:lnSpc>
            </a:pPr>
            <a:r>
              <a:rPr lang="en-US" sz="1400">
                <a:solidFill>
                  <a:srgbClr val="000000"/>
                </a:solidFill>
                <a:latin typeface="Libre Baskerville Bold"/>
              </a:rPr>
              <a:t>2017:</a:t>
            </a:r>
          </a:p>
        </p:txBody>
      </p:sp>
      <p:sp>
        <p:nvSpPr>
          <p:cNvPr name="TextBox 19" id="19"/>
          <p:cNvSpPr txBox="true"/>
          <p:nvPr/>
        </p:nvSpPr>
        <p:spPr>
          <a:xfrm rot="0">
            <a:off x="4995412" y="2885648"/>
            <a:ext cx="4102928" cy="488315"/>
          </a:xfrm>
          <a:prstGeom prst="rect">
            <a:avLst/>
          </a:prstGeom>
        </p:spPr>
        <p:txBody>
          <a:bodyPr anchor="t" rtlCol="false" tIns="0" lIns="0" bIns="0" rIns="0">
            <a:spAutoFit/>
          </a:bodyPr>
          <a:lstStyle/>
          <a:p>
            <a:pPr>
              <a:lnSpc>
                <a:spcPts val="1960"/>
              </a:lnSpc>
            </a:pPr>
            <a:r>
              <a:rPr lang="en-US" sz="1400">
                <a:solidFill>
                  <a:srgbClr val="000000"/>
                </a:solidFill>
                <a:latin typeface="Libre Baskerville"/>
              </a:rPr>
              <a:t>Financement au démarrage: fondation Béati</a:t>
            </a:r>
          </a:p>
          <a:p>
            <a:pPr>
              <a:lnSpc>
                <a:spcPts val="1960"/>
              </a:lnSpc>
            </a:pPr>
          </a:p>
        </p:txBody>
      </p:sp>
      <p:sp>
        <p:nvSpPr>
          <p:cNvPr name="TextBox 20" id="20"/>
          <p:cNvSpPr txBox="true"/>
          <p:nvPr/>
        </p:nvSpPr>
        <p:spPr>
          <a:xfrm rot="0">
            <a:off x="4273036" y="2885648"/>
            <a:ext cx="517636" cy="240665"/>
          </a:xfrm>
          <a:prstGeom prst="rect">
            <a:avLst/>
          </a:prstGeom>
        </p:spPr>
        <p:txBody>
          <a:bodyPr anchor="t" rtlCol="false" tIns="0" lIns="0" bIns="0" rIns="0">
            <a:spAutoFit/>
          </a:bodyPr>
          <a:lstStyle/>
          <a:p>
            <a:pPr>
              <a:lnSpc>
                <a:spcPts val="1960"/>
              </a:lnSpc>
            </a:pPr>
            <a:r>
              <a:rPr lang="en-US" sz="1400">
                <a:solidFill>
                  <a:srgbClr val="000000"/>
                </a:solidFill>
                <a:latin typeface="Libre Baskerville Bold"/>
              </a:rPr>
              <a:t>2018:</a:t>
            </a:r>
          </a:p>
        </p:txBody>
      </p:sp>
      <p:sp>
        <p:nvSpPr>
          <p:cNvPr name="TextBox 21" id="21"/>
          <p:cNvSpPr txBox="true"/>
          <p:nvPr/>
        </p:nvSpPr>
        <p:spPr>
          <a:xfrm rot="0">
            <a:off x="4970739" y="3373867"/>
            <a:ext cx="4017629" cy="488315"/>
          </a:xfrm>
          <a:prstGeom prst="rect">
            <a:avLst/>
          </a:prstGeom>
        </p:spPr>
        <p:txBody>
          <a:bodyPr anchor="t" rtlCol="false" tIns="0" lIns="0" bIns="0" rIns="0">
            <a:spAutoFit/>
          </a:bodyPr>
          <a:lstStyle/>
          <a:p>
            <a:pPr>
              <a:lnSpc>
                <a:spcPts val="1960"/>
              </a:lnSpc>
            </a:pPr>
            <a:r>
              <a:rPr lang="en-US" sz="1400">
                <a:solidFill>
                  <a:srgbClr val="000000"/>
                </a:solidFill>
                <a:latin typeface="Libre Baskerville"/>
              </a:rPr>
              <a:t>Création de la formation</a:t>
            </a:r>
          </a:p>
          <a:p>
            <a:pPr>
              <a:lnSpc>
                <a:spcPts val="1960"/>
              </a:lnSpc>
            </a:pPr>
            <a:r>
              <a:rPr lang="en-US" sz="1400">
                <a:solidFill>
                  <a:srgbClr val="000000"/>
                </a:solidFill>
                <a:latin typeface="Libre Baskerville"/>
              </a:rPr>
              <a:t>«soins interculturels...»</a:t>
            </a:r>
          </a:p>
        </p:txBody>
      </p:sp>
      <p:sp>
        <p:nvSpPr>
          <p:cNvPr name="TextBox 22" id="22"/>
          <p:cNvSpPr txBox="true"/>
          <p:nvPr/>
        </p:nvSpPr>
        <p:spPr>
          <a:xfrm rot="0">
            <a:off x="4273036" y="3373867"/>
            <a:ext cx="517636" cy="240665"/>
          </a:xfrm>
          <a:prstGeom prst="rect">
            <a:avLst/>
          </a:prstGeom>
        </p:spPr>
        <p:txBody>
          <a:bodyPr anchor="t" rtlCol="false" tIns="0" lIns="0" bIns="0" rIns="0">
            <a:spAutoFit/>
          </a:bodyPr>
          <a:lstStyle/>
          <a:p>
            <a:pPr>
              <a:lnSpc>
                <a:spcPts val="1960"/>
              </a:lnSpc>
            </a:pPr>
            <a:r>
              <a:rPr lang="en-US" sz="1400">
                <a:solidFill>
                  <a:srgbClr val="000000"/>
                </a:solidFill>
                <a:latin typeface="Libre Baskerville Bold"/>
              </a:rPr>
              <a:t>2019:</a:t>
            </a:r>
          </a:p>
        </p:txBody>
      </p:sp>
      <p:sp>
        <p:nvSpPr>
          <p:cNvPr name="TextBox 23" id="23"/>
          <p:cNvSpPr txBox="true"/>
          <p:nvPr/>
        </p:nvSpPr>
        <p:spPr>
          <a:xfrm rot="0">
            <a:off x="4985266" y="3862086"/>
            <a:ext cx="3774527" cy="488315"/>
          </a:xfrm>
          <a:prstGeom prst="rect">
            <a:avLst/>
          </a:prstGeom>
        </p:spPr>
        <p:txBody>
          <a:bodyPr anchor="t" rtlCol="false" tIns="0" lIns="0" bIns="0" rIns="0">
            <a:spAutoFit/>
          </a:bodyPr>
          <a:lstStyle/>
          <a:p>
            <a:pPr>
              <a:lnSpc>
                <a:spcPts val="1960"/>
              </a:lnSpc>
            </a:pPr>
            <a:r>
              <a:rPr lang="en-US" sz="1400">
                <a:solidFill>
                  <a:srgbClr val="000000"/>
                </a:solidFill>
                <a:latin typeface="Libre Baskerville"/>
              </a:rPr>
              <a:t>Implantation d'un local dans Saint-Roch avec un milieu de vie</a:t>
            </a:r>
          </a:p>
        </p:txBody>
      </p:sp>
      <p:sp>
        <p:nvSpPr>
          <p:cNvPr name="TextBox 24" id="24"/>
          <p:cNvSpPr txBox="true"/>
          <p:nvPr/>
        </p:nvSpPr>
        <p:spPr>
          <a:xfrm rot="0">
            <a:off x="4273036" y="3862086"/>
            <a:ext cx="603764" cy="240665"/>
          </a:xfrm>
          <a:prstGeom prst="rect">
            <a:avLst/>
          </a:prstGeom>
        </p:spPr>
        <p:txBody>
          <a:bodyPr anchor="t" rtlCol="false" tIns="0" lIns="0" bIns="0" rIns="0">
            <a:spAutoFit/>
          </a:bodyPr>
          <a:lstStyle/>
          <a:p>
            <a:pPr>
              <a:lnSpc>
                <a:spcPts val="1960"/>
              </a:lnSpc>
            </a:pPr>
            <a:r>
              <a:rPr lang="en-US" sz="1400">
                <a:solidFill>
                  <a:srgbClr val="000000"/>
                </a:solidFill>
                <a:latin typeface="Libre Baskerville Bold"/>
              </a:rPr>
              <a:t>2020:</a:t>
            </a:r>
          </a:p>
        </p:txBody>
      </p:sp>
      <p:sp>
        <p:nvSpPr>
          <p:cNvPr name="TextBox 25" id="25"/>
          <p:cNvSpPr txBox="true"/>
          <p:nvPr/>
        </p:nvSpPr>
        <p:spPr>
          <a:xfrm rot="0">
            <a:off x="4985266" y="4350304"/>
            <a:ext cx="3119747" cy="240665"/>
          </a:xfrm>
          <a:prstGeom prst="rect">
            <a:avLst/>
          </a:prstGeom>
        </p:spPr>
        <p:txBody>
          <a:bodyPr anchor="t" rtlCol="false" tIns="0" lIns="0" bIns="0" rIns="0">
            <a:spAutoFit/>
          </a:bodyPr>
          <a:lstStyle/>
          <a:p>
            <a:pPr>
              <a:lnSpc>
                <a:spcPts val="1960"/>
              </a:lnSpc>
            </a:pPr>
            <a:r>
              <a:rPr lang="en-US" sz="1400">
                <a:solidFill>
                  <a:srgbClr val="000000"/>
                </a:solidFill>
                <a:latin typeface="Libre Baskerville"/>
              </a:rPr>
              <a:t>Transformation du milieu de vie </a:t>
            </a:r>
          </a:p>
        </p:txBody>
      </p:sp>
      <p:sp>
        <p:nvSpPr>
          <p:cNvPr name="TextBox 26" id="26"/>
          <p:cNvSpPr txBox="true"/>
          <p:nvPr/>
        </p:nvSpPr>
        <p:spPr>
          <a:xfrm rot="0">
            <a:off x="4273036" y="4350304"/>
            <a:ext cx="517636" cy="240665"/>
          </a:xfrm>
          <a:prstGeom prst="rect">
            <a:avLst/>
          </a:prstGeom>
        </p:spPr>
        <p:txBody>
          <a:bodyPr anchor="t" rtlCol="false" tIns="0" lIns="0" bIns="0" rIns="0">
            <a:spAutoFit/>
          </a:bodyPr>
          <a:lstStyle/>
          <a:p>
            <a:pPr>
              <a:lnSpc>
                <a:spcPts val="1960"/>
              </a:lnSpc>
            </a:pPr>
            <a:r>
              <a:rPr lang="en-US" sz="1400">
                <a:solidFill>
                  <a:srgbClr val="000000"/>
                </a:solidFill>
                <a:latin typeface="Libre Baskerville Bold"/>
              </a:rPr>
              <a:t>2021:</a:t>
            </a:r>
          </a:p>
        </p:txBody>
      </p:sp>
      <p:sp>
        <p:nvSpPr>
          <p:cNvPr name="TextBox 27" id="27"/>
          <p:cNvSpPr txBox="true"/>
          <p:nvPr/>
        </p:nvSpPr>
        <p:spPr>
          <a:xfrm rot="0">
            <a:off x="4985266" y="4838523"/>
            <a:ext cx="3711366" cy="488315"/>
          </a:xfrm>
          <a:prstGeom prst="rect">
            <a:avLst/>
          </a:prstGeom>
        </p:spPr>
        <p:txBody>
          <a:bodyPr anchor="t" rtlCol="false" tIns="0" lIns="0" bIns="0" rIns="0">
            <a:spAutoFit/>
          </a:bodyPr>
          <a:lstStyle/>
          <a:p>
            <a:pPr>
              <a:lnSpc>
                <a:spcPts val="1960"/>
              </a:lnSpc>
            </a:pPr>
            <a:r>
              <a:rPr lang="en-US" sz="1400">
                <a:solidFill>
                  <a:srgbClr val="000000"/>
                </a:solidFill>
                <a:latin typeface="Libre Baskerville"/>
              </a:rPr>
              <a:t>Membership ROC 03 et Regroupement  Naissances Respectées</a:t>
            </a:r>
          </a:p>
        </p:txBody>
      </p:sp>
      <p:sp>
        <p:nvSpPr>
          <p:cNvPr name="TextBox 28" id="28"/>
          <p:cNvSpPr txBox="true"/>
          <p:nvPr/>
        </p:nvSpPr>
        <p:spPr>
          <a:xfrm rot="0">
            <a:off x="4273036" y="4838523"/>
            <a:ext cx="603764" cy="240665"/>
          </a:xfrm>
          <a:prstGeom prst="rect">
            <a:avLst/>
          </a:prstGeom>
        </p:spPr>
        <p:txBody>
          <a:bodyPr anchor="t" rtlCol="false" tIns="0" lIns="0" bIns="0" rIns="0">
            <a:spAutoFit/>
          </a:bodyPr>
          <a:lstStyle/>
          <a:p>
            <a:pPr>
              <a:lnSpc>
                <a:spcPts val="1960"/>
              </a:lnSpc>
            </a:pPr>
            <a:r>
              <a:rPr lang="en-US" sz="1400">
                <a:solidFill>
                  <a:srgbClr val="000000"/>
                </a:solidFill>
                <a:latin typeface="Libre Baskerville Bold"/>
              </a:rPr>
              <a:t>2022:</a:t>
            </a:r>
          </a:p>
        </p:txBody>
      </p:sp>
      <p:sp>
        <p:nvSpPr>
          <p:cNvPr name="TextBox 29" id="29"/>
          <p:cNvSpPr txBox="true"/>
          <p:nvPr/>
        </p:nvSpPr>
        <p:spPr>
          <a:xfrm rot="0">
            <a:off x="4985266" y="5326742"/>
            <a:ext cx="4113074" cy="735965"/>
          </a:xfrm>
          <a:prstGeom prst="rect">
            <a:avLst/>
          </a:prstGeom>
        </p:spPr>
        <p:txBody>
          <a:bodyPr anchor="t" rtlCol="false" tIns="0" lIns="0" bIns="0" rIns="0">
            <a:spAutoFit/>
          </a:bodyPr>
          <a:lstStyle/>
          <a:p>
            <a:pPr>
              <a:lnSpc>
                <a:spcPts val="1960"/>
              </a:lnSpc>
            </a:pPr>
            <a:r>
              <a:rPr lang="en-US" sz="1400">
                <a:solidFill>
                  <a:srgbClr val="000000"/>
                </a:solidFill>
                <a:latin typeface="Libre Baskerville"/>
              </a:rPr>
              <a:t>Reconnaissance de l'admissibilité  au Programme de soutien aux organismes communautaires (PSOC)</a:t>
            </a:r>
          </a:p>
        </p:txBody>
      </p:sp>
      <p:sp>
        <p:nvSpPr>
          <p:cNvPr name="TextBox 30" id="30"/>
          <p:cNvSpPr txBox="true"/>
          <p:nvPr/>
        </p:nvSpPr>
        <p:spPr>
          <a:xfrm rot="0">
            <a:off x="4273036" y="5326742"/>
            <a:ext cx="603764" cy="240665"/>
          </a:xfrm>
          <a:prstGeom prst="rect">
            <a:avLst/>
          </a:prstGeom>
        </p:spPr>
        <p:txBody>
          <a:bodyPr anchor="t" rtlCol="false" tIns="0" lIns="0" bIns="0" rIns="0">
            <a:spAutoFit/>
          </a:bodyPr>
          <a:lstStyle/>
          <a:p>
            <a:pPr>
              <a:lnSpc>
                <a:spcPts val="1960"/>
              </a:lnSpc>
            </a:pPr>
            <a:r>
              <a:rPr lang="en-US" sz="1400">
                <a:solidFill>
                  <a:srgbClr val="000000"/>
                </a:solidFill>
                <a:latin typeface="Libre Baskerville Bold"/>
              </a:rPr>
              <a:t>2023:</a:t>
            </a:r>
          </a:p>
        </p:txBody>
      </p:sp>
      <p:sp>
        <p:nvSpPr>
          <p:cNvPr name="TextBox 31" id="31"/>
          <p:cNvSpPr txBox="true"/>
          <p:nvPr/>
        </p:nvSpPr>
        <p:spPr>
          <a:xfrm rot="0">
            <a:off x="8580442" y="919927"/>
            <a:ext cx="470213"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8/46</a:t>
            </a:r>
          </a:p>
        </p:txBody>
      </p:sp>
      <p:sp>
        <p:nvSpPr>
          <p:cNvPr name="TextBox 32" id="32"/>
          <p:cNvSpPr txBox="true"/>
          <p:nvPr/>
        </p:nvSpPr>
        <p:spPr>
          <a:xfrm rot="0">
            <a:off x="785705" y="731332"/>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8798923">
            <a:off x="-2846428" y="-531007"/>
            <a:ext cx="9134324" cy="9018069"/>
          </a:xfrm>
          <a:custGeom>
            <a:avLst/>
            <a:gdLst/>
            <a:ahLst/>
            <a:cxnLst/>
            <a:rect r="r" b="b" t="t" l="l"/>
            <a:pathLst>
              <a:path h="9018069" w="9134324">
                <a:moveTo>
                  <a:pt x="0" y="0"/>
                </a:moveTo>
                <a:lnTo>
                  <a:pt x="9134324" y="0"/>
                </a:lnTo>
                <a:lnTo>
                  <a:pt x="9134324" y="9018069"/>
                </a:lnTo>
                <a:lnTo>
                  <a:pt x="0" y="9018069"/>
                </a:lnTo>
                <a:lnTo>
                  <a:pt x="0" y="0"/>
                </a:lnTo>
                <a:close/>
              </a:path>
            </a:pathLst>
          </a:custGeom>
          <a:blipFill>
            <a:blip r:embed="rId2">
              <a:alphaModFix amt="15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727586" y="263217"/>
            <a:ext cx="9143576" cy="7051983"/>
          </a:xfrm>
          <a:custGeom>
            <a:avLst/>
            <a:gdLst/>
            <a:ahLst/>
            <a:cxnLst/>
            <a:rect r="r" b="b" t="t" l="l"/>
            <a:pathLst>
              <a:path h="7051983" w="9143576">
                <a:moveTo>
                  <a:pt x="0" y="0"/>
                </a:moveTo>
                <a:lnTo>
                  <a:pt x="9143575" y="0"/>
                </a:lnTo>
                <a:lnTo>
                  <a:pt x="9143575" y="7051983"/>
                </a:lnTo>
                <a:lnTo>
                  <a:pt x="0" y="7051983"/>
                </a:lnTo>
                <a:lnTo>
                  <a:pt x="0" y="0"/>
                </a:lnTo>
                <a:close/>
              </a:path>
            </a:pathLst>
          </a:custGeom>
          <a:blipFill>
            <a:blip r:embed="rId4">
              <a:alphaModFix amt="15000"/>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3013277">
            <a:off x="2598969" y="2270189"/>
            <a:ext cx="5070703" cy="8245046"/>
          </a:xfrm>
          <a:custGeom>
            <a:avLst/>
            <a:gdLst/>
            <a:ahLst/>
            <a:cxnLst/>
            <a:rect r="r" b="b" t="t" l="l"/>
            <a:pathLst>
              <a:path h="8245046" w="5070703">
                <a:moveTo>
                  <a:pt x="0" y="0"/>
                </a:moveTo>
                <a:lnTo>
                  <a:pt x="5070703" y="0"/>
                </a:lnTo>
                <a:lnTo>
                  <a:pt x="5070703" y="8245045"/>
                </a:lnTo>
                <a:lnTo>
                  <a:pt x="0" y="8245045"/>
                </a:lnTo>
                <a:lnTo>
                  <a:pt x="0" y="0"/>
                </a:lnTo>
                <a:close/>
              </a:path>
            </a:pathLst>
          </a:custGeom>
          <a:blipFill>
            <a:blip r:embed="rId6">
              <a:alphaModFix amt="13000"/>
              <a:extLst>
                <a:ext uri="{96DAC541-7B7A-43D3-8B79-37D633B846F1}">
                  <asvg:svgBlip xmlns:asvg="http://schemas.microsoft.com/office/drawing/2016/SVG/main" r:embed="rId7"/>
                </a:ext>
              </a:extLst>
            </a:blip>
            <a:stretch>
              <a:fillRect l="0" t="0" r="0" b="0"/>
            </a:stretch>
          </a:blipFill>
        </p:spPr>
      </p:sp>
      <p:sp>
        <p:nvSpPr>
          <p:cNvPr name="AutoShape 5" id="5"/>
          <p:cNvSpPr/>
          <p:nvPr/>
        </p:nvSpPr>
        <p:spPr>
          <a:xfrm>
            <a:off x="6456426" y="6286500"/>
            <a:ext cx="3316224" cy="0"/>
          </a:xfrm>
          <a:prstGeom prst="line">
            <a:avLst/>
          </a:prstGeom>
          <a:ln cap="flat" w="38100">
            <a:solidFill>
              <a:srgbClr val="000000"/>
            </a:solidFill>
            <a:prstDash val="solid"/>
            <a:headEnd type="none" len="sm" w="sm"/>
            <a:tailEnd type="none" len="sm" w="sm"/>
          </a:ln>
        </p:spPr>
      </p:sp>
      <p:grpSp>
        <p:nvGrpSpPr>
          <p:cNvPr name="Group 6" id="6"/>
          <p:cNvGrpSpPr/>
          <p:nvPr/>
        </p:nvGrpSpPr>
        <p:grpSpPr>
          <a:xfrm rot="0">
            <a:off x="764693" y="2133300"/>
            <a:ext cx="1959314" cy="4029414"/>
            <a:chOff x="0" y="0"/>
            <a:chExt cx="2612419" cy="5372552"/>
          </a:xfrm>
        </p:grpSpPr>
        <p:sp>
          <p:nvSpPr>
            <p:cNvPr name="TextBox 7" id="7"/>
            <p:cNvSpPr txBox="true"/>
            <p:nvPr/>
          </p:nvSpPr>
          <p:spPr>
            <a:xfrm rot="0">
              <a:off x="644252" y="2898169"/>
              <a:ext cx="1323915" cy="257810"/>
            </a:xfrm>
            <a:prstGeom prst="rect">
              <a:avLst/>
            </a:prstGeom>
          </p:spPr>
          <p:txBody>
            <a:bodyPr anchor="t" rtlCol="false" tIns="0" lIns="0" bIns="0" rIns="0">
              <a:spAutoFit/>
            </a:bodyPr>
            <a:lstStyle/>
            <a:p>
              <a:pPr algn="ctr">
                <a:lnSpc>
                  <a:spcPts val="1679"/>
                </a:lnSpc>
                <a:spcBef>
                  <a:spcPct val="0"/>
                </a:spcBef>
              </a:pPr>
              <a:r>
                <a:rPr lang="en-US" sz="1200">
                  <a:solidFill>
                    <a:srgbClr val="000000"/>
                  </a:solidFill>
                  <a:latin typeface="Libre Baskerville"/>
                </a:rPr>
                <a:t>Egalité</a:t>
              </a:r>
            </a:p>
          </p:txBody>
        </p:sp>
        <p:sp>
          <p:nvSpPr>
            <p:cNvPr name="TextBox 8" id="8"/>
            <p:cNvSpPr txBox="true"/>
            <p:nvPr/>
          </p:nvSpPr>
          <p:spPr>
            <a:xfrm rot="0">
              <a:off x="263358" y="3561956"/>
              <a:ext cx="2085703" cy="537210"/>
            </a:xfrm>
            <a:prstGeom prst="rect">
              <a:avLst/>
            </a:prstGeom>
          </p:spPr>
          <p:txBody>
            <a:bodyPr anchor="t" rtlCol="false" tIns="0" lIns="0" bIns="0" rIns="0">
              <a:spAutoFit/>
            </a:bodyPr>
            <a:lstStyle/>
            <a:p>
              <a:pPr algn="ctr">
                <a:lnSpc>
                  <a:spcPts val="1679"/>
                </a:lnSpc>
                <a:spcBef>
                  <a:spcPct val="0"/>
                </a:spcBef>
              </a:pPr>
              <a:r>
                <a:rPr lang="en-US" sz="1200">
                  <a:solidFill>
                    <a:srgbClr val="000000"/>
                  </a:solidFill>
                  <a:latin typeface="Libre Baskerville"/>
                </a:rPr>
                <a:t>*À la base de nos rapports</a:t>
              </a:r>
            </a:p>
          </p:txBody>
        </p:sp>
        <p:sp>
          <p:nvSpPr>
            <p:cNvPr name="TextBox 9" id="9"/>
            <p:cNvSpPr txBox="true"/>
            <p:nvPr/>
          </p:nvSpPr>
          <p:spPr>
            <a:xfrm rot="0">
              <a:off x="206291" y="4555942"/>
              <a:ext cx="2199838" cy="816610"/>
            </a:xfrm>
            <a:prstGeom prst="rect">
              <a:avLst/>
            </a:prstGeom>
          </p:spPr>
          <p:txBody>
            <a:bodyPr anchor="t" rtlCol="false" tIns="0" lIns="0" bIns="0" rIns="0">
              <a:spAutoFit/>
            </a:bodyPr>
            <a:lstStyle/>
            <a:p>
              <a:pPr algn="ctr">
                <a:lnSpc>
                  <a:spcPts val="1679"/>
                </a:lnSpc>
                <a:spcBef>
                  <a:spcPct val="0"/>
                </a:spcBef>
              </a:pPr>
              <a:r>
                <a:rPr lang="en-US" sz="1200">
                  <a:solidFill>
                    <a:srgbClr val="000000"/>
                  </a:solidFill>
                  <a:latin typeface="Libre Baskerville"/>
                </a:rPr>
                <a:t>*Elle donne confiance aux femmes</a:t>
              </a:r>
            </a:p>
          </p:txBody>
        </p:sp>
        <p:grpSp>
          <p:nvGrpSpPr>
            <p:cNvPr name="Group 10" id="10"/>
            <p:cNvGrpSpPr>
              <a:grpSpLocks noChangeAspect="true"/>
            </p:cNvGrpSpPr>
            <p:nvPr/>
          </p:nvGrpSpPr>
          <p:grpSpPr>
            <a:xfrm rot="0">
              <a:off x="0" y="0"/>
              <a:ext cx="2612419" cy="2612419"/>
              <a:chOff x="0" y="0"/>
              <a:chExt cx="13716000" cy="13716000"/>
            </a:xfrm>
          </p:grpSpPr>
          <p:sp>
            <p:nvSpPr>
              <p:cNvPr name="Freeform 11" id="11"/>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8"/>
                <a:stretch>
                  <a:fillRect l="223" t="-24999" r="223" b="-24999"/>
                </a:stretch>
              </a:blipFill>
            </p:spPr>
          </p:sp>
        </p:grpSp>
      </p:grpSp>
      <p:grpSp>
        <p:nvGrpSpPr>
          <p:cNvPr name="Group 12" id="12"/>
          <p:cNvGrpSpPr/>
          <p:nvPr/>
        </p:nvGrpSpPr>
        <p:grpSpPr>
          <a:xfrm rot="0">
            <a:off x="2844926" y="2133300"/>
            <a:ext cx="1959314" cy="3322024"/>
            <a:chOff x="0" y="0"/>
            <a:chExt cx="2612419" cy="4429366"/>
          </a:xfrm>
        </p:grpSpPr>
        <p:sp>
          <p:nvSpPr>
            <p:cNvPr name="TextBox 13" id="13"/>
            <p:cNvSpPr txBox="true"/>
            <p:nvPr/>
          </p:nvSpPr>
          <p:spPr>
            <a:xfrm rot="0">
              <a:off x="614983" y="2898169"/>
              <a:ext cx="1382454" cy="257810"/>
            </a:xfrm>
            <a:prstGeom prst="rect">
              <a:avLst/>
            </a:prstGeom>
          </p:spPr>
          <p:txBody>
            <a:bodyPr anchor="t" rtlCol="false" tIns="0" lIns="0" bIns="0" rIns="0">
              <a:spAutoFit/>
            </a:bodyPr>
            <a:lstStyle/>
            <a:p>
              <a:pPr algn="ctr">
                <a:lnSpc>
                  <a:spcPts val="1679"/>
                </a:lnSpc>
                <a:spcBef>
                  <a:spcPct val="0"/>
                </a:spcBef>
              </a:pPr>
              <a:r>
                <a:rPr lang="en-US" sz="1200">
                  <a:solidFill>
                    <a:srgbClr val="000000"/>
                  </a:solidFill>
                  <a:latin typeface="Libre Baskerville"/>
                </a:rPr>
                <a:t>Famille</a:t>
              </a:r>
            </a:p>
          </p:txBody>
        </p:sp>
        <p:sp>
          <p:nvSpPr>
            <p:cNvPr name="TextBox 14" id="14"/>
            <p:cNvSpPr txBox="true"/>
            <p:nvPr/>
          </p:nvSpPr>
          <p:spPr>
            <a:xfrm rot="0">
              <a:off x="263358" y="3612756"/>
              <a:ext cx="2085703" cy="816610"/>
            </a:xfrm>
            <a:prstGeom prst="rect">
              <a:avLst/>
            </a:prstGeom>
          </p:spPr>
          <p:txBody>
            <a:bodyPr anchor="t" rtlCol="false" tIns="0" lIns="0" bIns="0" rIns="0">
              <a:spAutoFit/>
            </a:bodyPr>
            <a:lstStyle/>
            <a:p>
              <a:pPr algn="ctr">
                <a:lnSpc>
                  <a:spcPts val="1679"/>
                </a:lnSpc>
                <a:spcBef>
                  <a:spcPct val="0"/>
                </a:spcBef>
              </a:pPr>
              <a:r>
                <a:rPr lang="en-US" sz="1200">
                  <a:solidFill>
                    <a:srgbClr val="000000"/>
                  </a:solidFill>
                  <a:latin typeface="Libre Baskerville"/>
                </a:rPr>
                <a:t>*Le SRPFIQ se veut une famille de coeur</a:t>
              </a:r>
            </a:p>
          </p:txBody>
        </p:sp>
        <p:grpSp>
          <p:nvGrpSpPr>
            <p:cNvPr name="Group 15" id="15"/>
            <p:cNvGrpSpPr>
              <a:grpSpLocks noChangeAspect="true"/>
            </p:cNvGrpSpPr>
            <p:nvPr/>
          </p:nvGrpSpPr>
          <p:grpSpPr>
            <a:xfrm rot="0">
              <a:off x="0" y="0"/>
              <a:ext cx="2612419" cy="2612419"/>
              <a:chOff x="0" y="0"/>
              <a:chExt cx="13716000" cy="13716000"/>
            </a:xfrm>
          </p:grpSpPr>
          <p:sp>
            <p:nvSpPr>
              <p:cNvPr name="Freeform 16" id="16"/>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9"/>
                <a:stretch>
                  <a:fillRect l="-24386" t="0" r="-24386" b="0"/>
                </a:stretch>
              </a:blipFill>
            </p:spPr>
          </p:sp>
        </p:grpSp>
      </p:grpSp>
      <p:grpSp>
        <p:nvGrpSpPr>
          <p:cNvPr name="Group 17" id="17"/>
          <p:cNvGrpSpPr/>
          <p:nvPr/>
        </p:nvGrpSpPr>
        <p:grpSpPr>
          <a:xfrm rot="0">
            <a:off x="4925159" y="2133300"/>
            <a:ext cx="1959314" cy="3322024"/>
            <a:chOff x="0" y="0"/>
            <a:chExt cx="2612419" cy="4429366"/>
          </a:xfrm>
        </p:grpSpPr>
        <p:sp>
          <p:nvSpPr>
            <p:cNvPr name="TextBox 18" id="18"/>
            <p:cNvSpPr txBox="true"/>
            <p:nvPr/>
          </p:nvSpPr>
          <p:spPr>
            <a:xfrm rot="0">
              <a:off x="632917" y="2898169"/>
              <a:ext cx="1346585" cy="257810"/>
            </a:xfrm>
            <a:prstGeom prst="rect">
              <a:avLst/>
            </a:prstGeom>
          </p:spPr>
          <p:txBody>
            <a:bodyPr anchor="t" rtlCol="false" tIns="0" lIns="0" bIns="0" rIns="0">
              <a:spAutoFit/>
            </a:bodyPr>
            <a:lstStyle/>
            <a:p>
              <a:pPr algn="ctr">
                <a:lnSpc>
                  <a:spcPts val="1679"/>
                </a:lnSpc>
                <a:spcBef>
                  <a:spcPct val="0"/>
                </a:spcBef>
              </a:pPr>
              <a:r>
                <a:rPr lang="en-US" sz="1200">
                  <a:solidFill>
                    <a:srgbClr val="000000"/>
                  </a:solidFill>
                  <a:latin typeface="Libre Baskerville"/>
                </a:rPr>
                <a:t>Par et pour</a:t>
              </a:r>
            </a:p>
          </p:txBody>
        </p:sp>
        <p:sp>
          <p:nvSpPr>
            <p:cNvPr name="TextBox 19" id="19"/>
            <p:cNvSpPr txBox="true"/>
            <p:nvPr/>
          </p:nvSpPr>
          <p:spPr>
            <a:xfrm rot="0">
              <a:off x="142858" y="3612756"/>
              <a:ext cx="2326704" cy="816610"/>
            </a:xfrm>
            <a:prstGeom prst="rect">
              <a:avLst/>
            </a:prstGeom>
          </p:spPr>
          <p:txBody>
            <a:bodyPr anchor="t" rtlCol="false" tIns="0" lIns="0" bIns="0" rIns="0">
              <a:spAutoFit/>
            </a:bodyPr>
            <a:lstStyle/>
            <a:p>
              <a:pPr algn="ctr">
                <a:lnSpc>
                  <a:spcPts val="1679"/>
                </a:lnSpc>
                <a:spcBef>
                  <a:spcPct val="0"/>
                </a:spcBef>
              </a:pPr>
              <a:r>
                <a:rPr lang="en-US" sz="1200">
                  <a:solidFill>
                    <a:srgbClr val="000000"/>
                  </a:solidFill>
                  <a:latin typeface="Libre Baskerville"/>
                </a:rPr>
                <a:t>*Le pouvoir de rapprochement de l'expérience partagée</a:t>
              </a:r>
            </a:p>
          </p:txBody>
        </p:sp>
        <p:grpSp>
          <p:nvGrpSpPr>
            <p:cNvPr name="Group 20" id="20"/>
            <p:cNvGrpSpPr>
              <a:grpSpLocks noChangeAspect="true"/>
            </p:cNvGrpSpPr>
            <p:nvPr/>
          </p:nvGrpSpPr>
          <p:grpSpPr>
            <a:xfrm rot="0">
              <a:off x="0" y="0"/>
              <a:ext cx="2612419" cy="2612419"/>
              <a:chOff x="0" y="0"/>
              <a:chExt cx="13716000" cy="13716000"/>
            </a:xfrm>
          </p:grpSpPr>
          <p:sp>
            <p:nvSpPr>
              <p:cNvPr name="Freeform 21" id="21"/>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10"/>
                <a:stretch>
                  <a:fillRect l="-38492" t="0" r="-38492" b="0"/>
                </a:stretch>
              </a:blipFill>
            </p:spPr>
          </p:sp>
        </p:grpSp>
      </p:grpSp>
      <p:grpSp>
        <p:nvGrpSpPr>
          <p:cNvPr name="Group 22" id="22"/>
          <p:cNvGrpSpPr/>
          <p:nvPr/>
        </p:nvGrpSpPr>
        <p:grpSpPr>
          <a:xfrm rot="0">
            <a:off x="7005391" y="2133300"/>
            <a:ext cx="2016689" cy="3322024"/>
            <a:chOff x="0" y="0"/>
            <a:chExt cx="2688918" cy="4429366"/>
          </a:xfrm>
        </p:grpSpPr>
        <p:grpSp>
          <p:nvGrpSpPr>
            <p:cNvPr name="Group 23" id="23"/>
            <p:cNvGrpSpPr>
              <a:grpSpLocks noChangeAspect="true"/>
            </p:cNvGrpSpPr>
            <p:nvPr/>
          </p:nvGrpSpPr>
          <p:grpSpPr>
            <a:xfrm rot="0">
              <a:off x="38250" y="0"/>
              <a:ext cx="2612419" cy="2612419"/>
              <a:chOff x="0" y="0"/>
              <a:chExt cx="13716000" cy="13716000"/>
            </a:xfrm>
          </p:grpSpPr>
          <p:sp>
            <p:nvSpPr>
              <p:cNvPr name="Freeform 24" id="24"/>
              <p:cNvSpPr/>
              <p:nvPr/>
            </p:nvSpPr>
            <p:spPr>
              <a:xfrm flipH="false" flipV="false" rot="0">
                <a:off x="-338714" y="-10990"/>
                <a:ext cx="14393428" cy="13737980"/>
              </a:xfrm>
              <a:custGeom>
                <a:avLst/>
                <a:gdLst/>
                <a:ahLst/>
                <a:cxnLst/>
                <a:rect r="r" b="b" t="t" l="l"/>
                <a:pathLst>
                  <a:path h="13737980" w="14393428">
                    <a:moveTo>
                      <a:pt x="7196714" y="10990"/>
                    </a:moveTo>
                    <a:cubicBezTo>
                      <a:pt x="4739280" y="0"/>
                      <a:pt x="2463801" y="1304719"/>
                      <a:pt x="1231901" y="3431106"/>
                    </a:cubicBezTo>
                    <a:cubicBezTo>
                      <a:pt x="0" y="5557493"/>
                      <a:pt x="0" y="8180487"/>
                      <a:pt x="1231901" y="10306874"/>
                    </a:cubicBezTo>
                    <a:cubicBezTo>
                      <a:pt x="2463801" y="12433261"/>
                      <a:pt x="4739280" y="13737980"/>
                      <a:pt x="7196714" y="13726990"/>
                    </a:cubicBezTo>
                    <a:cubicBezTo>
                      <a:pt x="9654148" y="13737980"/>
                      <a:pt x="11929627" y="12433261"/>
                      <a:pt x="13161527" y="10306874"/>
                    </a:cubicBezTo>
                    <a:cubicBezTo>
                      <a:pt x="14393428" y="8180487"/>
                      <a:pt x="14393428" y="5557493"/>
                      <a:pt x="13161527" y="3431106"/>
                    </a:cubicBezTo>
                    <a:cubicBezTo>
                      <a:pt x="11929627" y="1304719"/>
                      <a:pt x="9654148" y="0"/>
                      <a:pt x="7196714" y="10990"/>
                    </a:cubicBezTo>
                    <a:close/>
                  </a:path>
                </a:pathLst>
              </a:custGeom>
              <a:blipFill>
                <a:blip r:embed="rId11"/>
                <a:stretch>
                  <a:fillRect l="223" t="-8383" r="223" b="-8383"/>
                </a:stretch>
              </a:blipFill>
            </p:spPr>
          </p:sp>
        </p:grpSp>
        <p:sp>
          <p:nvSpPr>
            <p:cNvPr name="TextBox 25" id="25"/>
            <p:cNvSpPr txBox="true"/>
            <p:nvPr/>
          </p:nvSpPr>
          <p:spPr>
            <a:xfrm rot="0">
              <a:off x="79571" y="2898169"/>
              <a:ext cx="2529777" cy="257810"/>
            </a:xfrm>
            <a:prstGeom prst="rect">
              <a:avLst/>
            </a:prstGeom>
          </p:spPr>
          <p:txBody>
            <a:bodyPr anchor="t" rtlCol="false" tIns="0" lIns="0" bIns="0" rIns="0">
              <a:spAutoFit/>
            </a:bodyPr>
            <a:lstStyle/>
            <a:p>
              <a:pPr>
                <a:lnSpc>
                  <a:spcPts val="1679"/>
                </a:lnSpc>
                <a:spcBef>
                  <a:spcPct val="0"/>
                </a:spcBef>
              </a:pPr>
              <a:r>
                <a:rPr lang="en-US" sz="1200">
                  <a:solidFill>
                    <a:srgbClr val="000000"/>
                  </a:solidFill>
                  <a:latin typeface="Libre Baskerville"/>
                </a:rPr>
                <a:t>Dignité sans conditions</a:t>
              </a:r>
            </a:p>
          </p:txBody>
        </p:sp>
        <p:sp>
          <p:nvSpPr>
            <p:cNvPr name="TextBox 26" id="26"/>
            <p:cNvSpPr txBox="true"/>
            <p:nvPr/>
          </p:nvSpPr>
          <p:spPr>
            <a:xfrm rot="0">
              <a:off x="0" y="3612756"/>
              <a:ext cx="2688918" cy="816610"/>
            </a:xfrm>
            <a:prstGeom prst="rect">
              <a:avLst/>
            </a:prstGeom>
          </p:spPr>
          <p:txBody>
            <a:bodyPr anchor="t" rtlCol="false" tIns="0" lIns="0" bIns="0" rIns="0">
              <a:spAutoFit/>
            </a:bodyPr>
            <a:lstStyle/>
            <a:p>
              <a:pPr algn="ctr">
                <a:lnSpc>
                  <a:spcPts val="1679"/>
                </a:lnSpc>
                <a:spcBef>
                  <a:spcPct val="0"/>
                </a:spcBef>
              </a:pPr>
              <a:r>
                <a:rPr lang="en-US" sz="1200">
                  <a:solidFill>
                    <a:srgbClr val="000000"/>
                  </a:solidFill>
                  <a:latin typeface="Libre Baskerville"/>
                </a:rPr>
                <a:t>*Les femmes demandent à être traitées «humainement».</a:t>
              </a:r>
            </a:p>
          </p:txBody>
        </p:sp>
      </p:grpSp>
      <p:sp>
        <p:nvSpPr>
          <p:cNvPr name="TextBox 27" id="27"/>
          <p:cNvSpPr txBox="true"/>
          <p:nvPr/>
        </p:nvSpPr>
        <p:spPr>
          <a:xfrm rot="0">
            <a:off x="6495574" y="6276975"/>
            <a:ext cx="2526506" cy="306705"/>
          </a:xfrm>
          <a:prstGeom prst="rect">
            <a:avLst/>
          </a:prstGeom>
        </p:spPr>
        <p:txBody>
          <a:bodyPr anchor="t" rtlCol="false" tIns="0" lIns="0" bIns="0" rIns="0">
            <a:spAutoFit/>
          </a:bodyPr>
          <a:lstStyle/>
          <a:p>
            <a:pPr algn="ctr">
              <a:lnSpc>
                <a:spcPts val="2520"/>
              </a:lnSpc>
            </a:pPr>
            <a:r>
              <a:rPr lang="en-US" sz="1800">
                <a:solidFill>
                  <a:srgbClr val="347406"/>
                </a:solidFill>
                <a:latin typeface="Libre Baskerville Bold"/>
              </a:rPr>
              <a:t>Montre-moi la voie...</a:t>
            </a:r>
          </a:p>
        </p:txBody>
      </p:sp>
      <p:sp>
        <p:nvSpPr>
          <p:cNvPr name="TextBox 28" id="28"/>
          <p:cNvSpPr txBox="true"/>
          <p:nvPr/>
        </p:nvSpPr>
        <p:spPr>
          <a:xfrm rot="0">
            <a:off x="3028299" y="1275014"/>
            <a:ext cx="3697001" cy="580391"/>
          </a:xfrm>
          <a:prstGeom prst="rect">
            <a:avLst/>
          </a:prstGeom>
        </p:spPr>
        <p:txBody>
          <a:bodyPr anchor="t" rtlCol="false" tIns="0" lIns="0" bIns="0" rIns="0">
            <a:spAutoFit/>
          </a:bodyPr>
          <a:lstStyle/>
          <a:p>
            <a:pPr algn="ctr">
              <a:lnSpc>
                <a:spcPts val="4759"/>
              </a:lnSpc>
              <a:spcBef>
                <a:spcPct val="0"/>
              </a:spcBef>
            </a:pPr>
            <a:r>
              <a:rPr lang="en-US" sz="3399">
                <a:solidFill>
                  <a:srgbClr val="EDA33A"/>
                </a:solidFill>
                <a:latin typeface="Libre Baskerville Bold"/>
              </a:rPr>
              <a:t>Valeurs</a:t>
            </a:r>
          </a:p>
        </p:txBody>
      </p:sp>
      <p:sp>
        <p:nvSpPr>
          <p:cNvPr name="TextBox 29" id="29"/>
          <p:cNvSpPr txBox="true"/>
          <p:nvPr/>
        </p:nvSpPr>
        <p:spPr>
          <a:xfrm rot="0">
            <a:off x="8565028" y="873082"/>
            <a:ext cx="499582" cy="240665"/>
          </a:xfrm>
          <a:prstGeom prst="rect">
            <a:avLst/>
          </a:prstGeom>
        </p:spPr>
        <p:txBody>
          <a:bodyPr anchor="t" rtlCol="false" tIns="0" lIns="0" bIns="0" rIns="0">
            <a:spAutoFit/>
          </a:bodyPr>
          <a:lstStyle/>
          <a:p>
            <a:pPr>
              <a:lnSpc>
                <a:spcPts val="1960"/>
              </a:lnSpc>
            </a:pPr>
            <a:r>
              <a:rPr lang="en-US" sz="1400">
                <a:solidFill>
                  <a:srgbClr val="347406"/>
                </a:solidFill>
                <a:latin typeface="Libre Baskerville Bold"/>
              </a:rPr>
              <a:t>9/46</a:t>
            </a:r>
          </a:p>
        </p:txBody>
      </p:sp>
      <p:sp>
        <p:nvSpPr>
          <p:cNvPr name="TextBox 30" id="30"/>
          <p:cNvSpPr txBox="true"/>
          <p:nvPr/>
        </p:nvSpPr>
        <p:spPr>
          <a:xfrm rot="0">
            <a:off x="769502" y="717506"/>
            <a:ext cx="4530229" cy="396240"/>
          </a:xfrm>
          <a:prstGeom prst="rect">
            <a:avLst/>
          </a:prstGeom>
        </p:spPr>
        <p:txBody>
          <a:bodyPr anchor="t" rtlCol="false" tIns="0" lIns="0" bIns="0" rIns="0">
            <a:spAutoFit/>
          </a:bodyPr>
          <a:lstStyle/>
          <a:p>
            <a:pPr>
              <a:lnSpc>
                <a:spcPts val="3359"/>
              </a:lnSpc>
              <a:spcBef>
                <a:spcPct val="0"/>
              </a:spcBef>
            </a:pPr>
            <a:r>
              <a:rPr lang="en-US" sz="2400">
                <a:solidFill>
                  <a:srgbClr val="347406"/>
                </a:solidFill>
                <a:latin typeface="Libre Baskerville Bold"/>
              </a:rPr>
              <a:t>Rapport annuel 2022-2023</a:t>
            </a:r>
          </a:p>
        </p:txBody>
      </p:sp>
      <p:sp>
        <p:nvSpPr>
          <p:cNvPr name="AutoShape 31" id="31"/>
          <p:cNvSpPr/>
          <p:nvPr/>
        </p:nvSpPr>
        <p:spPr>
          <a:xfrm>
            <a:off x="731520" y="1170896"/>
            <a:ext cx="8290560" cy="0"/>
          </a:xfrm>
          <a:prstGeom prst="line">
            <a:avLst/>
          </a:prstGeom>
          <a:ln cap="flat" w="38100">
            <a:solidFill>
              <a:srgbClr val="000000"/>
            </a:solidFill>
            <a:prstDash val="solid"/>
            <a:headEnd type="none" len="sm" w="sm"/>
            <a:tailEnd type="none" len="sm" w="sm"/>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DAFg9oCaB2Q</dc:identifier>
  <dcterms:modified xsi:type="dcterms:W3CDTF">2011-08-01T06:04:30Z</dcterms:modified>
  <cp:revision>1</cp:revision>
  <dc:title>RA 2022-2023</dc:title>
</cp:coreProperties>
</file>